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360" r:id="rId2"/>
    <p:sldId id="364" r:id="rId3"/>
    <p:sldId id="367" r:id="rId4"/>
    <p:sldId id="365" r:id="rId5"/>
    <p:sldId id="336" r:id="rId6"/>
    <p:sldId id="332" r:id="rId7"/>
    <p:sldId id="368" r:id="rId8"/>
    <p:sldId id="369" r:id="rId9"/>
    <p:sldId id="370" r:id="rId10"/>
    <p:sldId id="371" r:id="rId11"/>
    <p:sldId id="375" r:id="rId12"/>
    <p:sldId id="373" r:id="rId13"/>
    <p:sldId id="374" r:id="rId14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60405"/>
    <a:srgbClr val="0DA3AB"/>
    <a:srgbClr val="1EE4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-112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D0E1F-9B0A-4D69-AAFA-32C38ECE748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FFB31-D6DE-4249-85E1-FC52838C041B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Передача информации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47B4147-03CC-4DC9-A75D-E2EFEC656519}" type="parTrans" cxnId="{9D133EC1-300F-4493-A578-60541D4DDC3A}">
      <dgm:prSet/>
      <dgm:spPr/>
      <dgm:t>
        <a:bodyPr/>
        <a:lstStyle/>
        <a:p>
          <a:endParaRPr lang="ru-RU"/>
        </a:p>
      </dgm:t>
    </dgm:pt>
    <dgm:pt modelId="{12F52275-20AA-427C-98C8-3BD6EAB2E933}" type="sibTrans" cxnId="{9D133EC1-300F-4493-A578-60541D4DDC3A}">
      <dgm:prSet/>
      <dgm:spPr/>
      <dgm:t>
        <a:bodyPr/>
        <a:lstStyle/>
        <a:p>
          <a:endParaRPr lang="ru-RU"/>
        </a:p>
      </dgm:t>
    </dgm:pt>
    <dgm:pt modelId="{51971C63-10E6-46ED-A7E4-C6F6CE2DD829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7490B-0F7E-42ED-BE01-BB80F768D219}" type="parTrans" cxnId="{A6FB266F-388A-48E4-950D-346E47887AEA}">
      <dgm:prSet/>
      <dgm:spPr/>
      <dgm:t>
        <a:bodyPr/>
        <a:lstStyle/>
        <a:p>
          <a:endParaRPr lang="ru-RU"/>
        </a:p>
      </dgm:t>
    </dgm:pt>
    <dgm:pt modelId="{4F9F4B1B-B696-465F-B715-F3450D0E93CC}" type="sibTrans" cxnId="{A6FB266F-388A-48E4-950D-346E47887AEA}">
      <dgm:prSet/>
      <dgm:spPr/>
      <dgm:t>
        <a:bodyPr/>
        <a:lstStyle/>
        <a:p>
          <a:endParaRPr lang="ru-RU"/>
        </a:p>
      </dgm:t>
    </dgm:pt>
    <dgm:pt modelId="{C60D97E6-AEF8-4E98-B90B-6C0ADE0F87D1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Сбор информации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86AA373-9282-4C3B-9A29-1E0276803E51}" type="parTrans" cxnId="{0AC8B351-4523-4D39-AF26-B0BB61B14761}">
      <dgm:prSet/>
      <dgm:spPr/>
      <dgm:t>
        <a:bodyPr/>
        <a:lstStyle/>
        <a:p>
          <a:endParaRPr lang="ru-RU"/>
        </a:p>
      </dgm:t>
    </dgm:pt>
    <dgm:pt modelId="{307E51E0-B902-4760-B6BE-DC2032298B12}" type="sibTrans" cxnId="{0AC8B351-4523-4D39-AF26-B0BB61B14761}">
      <dgm:prSet/>
      <dgm:spPr/>
      <dgm:t>
        <a:bodyPr/>
        <a:lstStyle/>
        <a:p>
          <a:endParaRPr lang="ru-RU"/>
        </a:p>
      </dgm:t>
    </dgm:pt>
    <dgm:pt modelId="{2B9F53D0-C61E-494D-AA46-47374679D3F7}" type="pres">
      <dgm:prSet presAssocID="{F6BD0E1F-9B0A-4D69-AAFA-32C38ECE74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8578C-CA8A-47A9-B405-3CEAA055DB21}" type="pres">
      <dgm:prSet presAssocID="{429FFB31-D6DE-4249-85E1-FC52838C041B}" presName="composite" presStyleCnt="0"/>
      <dgm:spPr/>
    </dgm:pt>
    <dgm:pt modelId="{21143C3A-B079-42E1-9125-14BCEE0AB185}" type="pres">
      <dgm:prSet presAssocID="{429FFB31-D6DE-4249-85E1-FC52838C041B}" presName="imgShp" presStyleLbl="fgImgPlace1" presStyleIdx="0" presStyleCnt="3" custScaleX="953627" custScaleY="684380" custLinFactX="-100000" custLinFactY="700000" custLinFactNeighborX="-162940" custLinFactNeighborY="782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7AB673-03CF-49DF-92F6-A5FAE462E890}" type="pres">
      <dgm:prSet presAssocID="{429FFB31-D6DE-4249-85E1-FC52838C041B}" presName="txShp" presStyleLbl="node1" presStyleIdx="0" presStyleCnt="3" custScaleY="425628" custLinFactY="700000" custLinFactNeighborX="8361" custLinFactNeighborY="79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8E451-75C0-4352-8517-AE97EBE5F0DB}" type="pres">
      <dgm:prSet presAssocID="{12F52275-20AA-427C-98C8-3BD6EAB2E933}" presName="spacing" presStyleCnt="0"/>
      <dgm:spPr/>
    </dgm:pt>
    <dgm:pt modelId="{1E459BC5-EC15-4C3F-A73A-A1734510C558}" type="pres">
      <dgm:prSet presAssocID="{51971C63-10E6-46ED-A7E4-C6F6CE2DD829}" presName="composite" presStyleCnt="0"/>
      <dgm:spPr/>
    </dgm:pt>
    <dgm:pt modelId="{516676F7-6A06-4FBD-88A4-4ED8D276E52E}" type="pres">
      <dgm:prSet presAssocID="{51971C63-10E6-46ED-A7E4-C6F6CE2DD829}" presName="imgShp" presStyleLbl="fgImgPlace1" presStyleIdx="1" presStyleCnt="3" custScaleX="967405" custScaleY="752326" custLinFactX="-122083" custLinFactNeighborX="-200000" custLinFactNeighborY="-41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64F679-530D-4373-A499-D03040C7855B}" type="pres">
      <dgm:prSet presAssocID="{51971C63-10E6-46ED-A7E4-C6F6CE2DD829}" presName="txShp" presStyleLbl="node1" presStyleIdx="1" presStyleCnt="3" custScaleY="465103" custLinFactNeighborX="7959" custLinFactNeighborY="-1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3602C-A684-4AF3-B3A1-4C381180523E}" type="pres">
      <dgm:prSet presAssocID="{4F9F4B1B-B696-465F-B715-F3450D0E93CC}" presName="spacing" presStyleCnt="0"/>
      <dgm:spPr/>
    </dgm:pt>
    <dgm:pt modelId="{0340DC4C-8274-4AD2-AA2E-F81527773DF4}" type="pres">
      <dgm:prSet presAssocID="{C60D97E6-AEF8-4E98-B90B-6C0ADE0F87D1}" presName="composite" presStyleCnt="0"/>
      <dgm:spPr/>
    </dgm:pt>
    <dgm:pt modelId="{0FC9E9BC-19E3-4A9D-B84D-EBE01829F944}" type="pres">
      <dgm:prSet presAssocID="{C60D97E6-AEF8-4E98-B90B-6C0ADE0F87D1}" presName="imgShp" presStyleLbl="fgImgPlace1" presStyleIdx="2" presStyleCnt="3" custScaleX="942945" custScaleY="754383" custLinFactX="-142469" custLinFactY="-728401" custLinFactNeighborX="-200000" custLinFactNeighborY="-8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075448-F8E7-4541-95F9-F2329A5C5F5B}" type="pres">
      <dgm:prSet presAssocID="{C60D97E6-AEF8-4E98-B90B-6C0ADE0F87D1}" presName="txShp" presStyleLbl="node1" presStyleIdx="2" presStyleCnt="3" custScaleY="429040" custLinFactY="-749257" custLinFactNeighborX="8945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33EC1-300F-4493-A578-60541D4DDC3A}" srcId="{F6BD0E1F-9B0A-4D69-AAFA-32C38ECE7482}" destId="{429FFB31-D6DE-4249-85E1-FC52838C041B}" srcOrd="0" destOrd="0" parTransId="{647B4147-03CC-4DC9-A75D-E2EFEC656519}" sibTransId="{12F52275-20AA-427C-98C8-3BD6EAB2E933}"/>
    <dgm:cxn modelId="{80E01D53-D313-46A1-B123-84DE448200C3}" type="presOf" srcId="{C60D97E6-AEF8-4E98-B90B-6C0ADE0F87D1}" destId="{FC075448-F8E7-4541-95F9-F2329A5C5F5B}" srcOrd="0" destOrd="0" presId="urn:microsoft.com/office/officeart/2005/8/layout/vList3#1"/>
    <dgm:cxn modelId="{F0F700FB-8081-4EF0-85A0-C9462CFF49D1}" type="presOf" srcId="{429FFB31-D6DE-4249-85E1-FC52838C041B}" destId="{9C7AB673-03CF-49DF-92F6-A5FAE462E890}" srcOrd="0" destOrd="0" presId="urn:microsoft.com/office/officeart/2005/8/layout/vList3#1"/>
    <dgm:cxn modelId="{0D125ABE-CD6A-4796-9339-48AAB2D1DD3C}" type="presOf" srcId="{51971C63-10E6-46ED-A7E4-C6F6CE2DD829}" destId="{D264F679-530D-4373-A499-D03040C7855B}" srcOrd="0" destOrd="0" presId="urn:microsoft.com/office/officeart/2005/8/layout/vList3#1"/>
    <dgm:cxn modelId="{A6FB266F-388A-48E4-950D-346E47887AEA}" srcId="{F6BD0E1F-9B0A-4D69-AAFA-32C38ECE7482}" destId="{51971C63-10E6-46ED-A7E4-C6F6CE2DD829}" srcOrd="1" destOrd="0" parTransId="{3F97490B-0F7E-42ED-BE01-BB80F768D219}" sibTransId="{4F9F4B1B-B696-465F-B715-F3450D0E93CC}"/>
    <dgm:cxn modelId="{CFCD17B0-8803-480E-9504-EA1147D78063}" type="presOf" srcId="{F6BD0E1F-9B0A-4D69-AAFA-32C38ECE7482}" destId="{2B9F53D0-C61E-494D-AA46-47374679D3F7}" srcOrd="0" destOrd="0" presId="urn:microsoft.com/office/officeart/2005/8/layout/vList3#1"/>
    <dgm:cxn modelId="{0AC8B351-4523-4D39-AF26-B0BB61B14761}" srcId="{F6BD0E1F-9B0A-4D69-AAFA-32C38ECE7482}" destId="{C60D97E6-AEF8-4E98-B90B-6C0ADE0F87D1}" srcOrd="2" destOrd="0" parTransId="{B86AA373-9282-4C3B-9A29-1E0276803E51}" sibTransId="{307E51E0-B902-4760-B6BE-DC2032298B12}"/>
    <dgm:cxn modelId="{3088AEFE-E70D-4662-9D69-F059D35335C4}" type="presParOf" srcId="{2B9F53D0-C61E-494D-AA46-47374679D3F7}" destId="{4118578C-CA8A-47A9-B405-3CEAA055DB21}" srcOrd="0" destOrd="0" presId="urn:microsoft.com/office/officeart/2005/8/layout/vList3#1"/>
    <dgm:cxn modelId="{AEF8750E-43C6-4F2D-8FAC-153A6668FC8F}" type="presParOf" srcId="{4118578C-CA8A-47A9-B405-3CEAA055DB21}" destId="{21143C3A-B079-42E1-9125-14BCEE0AB185}" srcOrd="0" destOrd="0" presId="urn:microsoft.com/office/officeart/2005/8/layout/vList3#1"/>
    <dgm:cxn modelId="{DBB6A561-8185-4FC3-9741-FDE52E5374C9}" type="presParOf" srcId="{4118578C-CA8A-47A9-B405-3CEAA055DB21}" destId="{9C7AB673-03CF-49DF-92F6-A5FAE462E890}" srcOrd="1" destOrd="0" presId="urn:microsoft.com/office/officeart/2005/8/layout/vList3#1"/>
    <dgm:cxn modelId="{8B47BD18-E175-4395-9372-E0854EB96806}" type="presParOf" srcId="{2B9F53D0-C61E-494D-AA46-47374679D3F7}" destId="{3308E451-75C0-4352-8517-AE97EBE5F0DB}" srcOrd="1" destOrd="0" presId="urn:microsoft.com/office/officeart/2005/8/layout/vList3#1"/>
    <dgm:cxn modelId="{EF7457BB-4F9D-4033-B098-BEDAF3F6E6E4}" type="presParOf" srcId="{2B9F53D0-C61E-494D-AA46-47374679D3F7}" destId="{1E459BC5-EC15-4C3F-A73A-A1734510C558}" srcOrd="2" destOrd="0" presId="urn:microsoft.com/office/officeart/2005/8/layout/vList3#1"/>
    <dgm:cxn modelId="{CBD8AE37-F6DE-4FC9-B67C-E72A7B136ECC}" type="presParOf" srcId="{1E459BC5-EC15-4C3F-A73A-A1734510C558}" destId="{516676F7-6A06-4FBD-88A4-4ED8D276E52E}" srcOrd="0" destOrd="0" presId="urn:microsoft.com/office/officeart/2005/8/layout/vList3#1"/>
    <dgm:cxn modelId="{E1577938-7D2C-43AD-BB9D-C84B8F39EBAE}" type="presParOf" srcId="{1E459BC5-EC15-4C3F-A73A-A1734510C558}" destId="{D264F679-530D-4373-A499-D03040C7855B}" srcOrd="1" destOrd="0" presId="urn:microsoft.com/office/officeart/2005/8/layout/vList3#1"/>
    <dgm:cxn modelId="{AB32AF45-526D-4E3E-8F8B-8EF643BAF441}" type="presParOf" srcId="{2B9F53D0-C61E-494D-AA46-47374679D3F7}" destId="{A6A3602C-A684-4AF3-B3A1-4C381180523E}" srcOrd="3" destOrd="0" presId="urn:microsoft.com/office/officeart/2005/8/layout/vList3#1"/>
    <dgm:cxn modelId="{05891917-A2DE-4A01-9207-90071B843DC7}" type="presParOf" srcId="{2B9F53D0-C61E-494D-AA46-47374679D3F7}" destId="{0340DC4C-8274-4AD2-AA2E-F81527773DF4}" srcOrd="4" destOrd="0" presId="urn:microsoft.com/office/officeart/2005/8/layout/vList3#1"/>
    <dgm:cxn modelId="{28BC0981-2D9D-4F4E-9D5A-9AA7BEB8C239}" type="presParOf" srcId="{0340DC4C-8274-4AD2-AA2E-F81527773DF4}" destId="{0FC9E9BC-19E3-4A9D-B84D-EBE01829F944}" srcOrd="0" destOrd="0" presId="urn:microsoft.com/office/officeart/2005/8/layout/vList3#1"/>
    <dgm:cxn modelId="{6FA6E487-3F57-4776-9E72-407D1A4449B6}" type="presParOf" srcId="{0340DC4C-8274-4AD2-AA2E-F81527773DF4}" destId="{FC075448-F8E7-4541-95F9-F2329A5C5F5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7AB673-03CF-49DF-92F6-A5FAE462E890}">
      <dsp:nvSpPr>
        <dsp:cNvPr id="0" name=""/>
        <dsp:cNvSpPr/>
      </dsp:nvSpPr>
      <dsp:spPr>
        <a:xfrm rot="10800000">
          <a:off x="2357455" y="4214841"/>
          <a:ext cx="5178183" cy="1107293"/>
        </a:xfrm>
        <a:prstGeom prst="homePlate">
          <a:avLst/>
        </a:prstGeom>
        <a:solidFill>
          <a:schemeClr val="accent1"/>
        </a:soli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147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Передача информации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357455" y="4214841"/>
        <a:ext cx="5178183" cy="1107293"/>
      </dsp:txXfrm>
    </dsp:sp>
    <dsp:sp modelId="{21143C3A-B079-42E1-9125-14BCEE0AB185}">
      <dsp:nvSpPr>
        <dsp:cNvPr id="0" name=""/>
        <dsp:cNvSpPr/>
      </dsp:nvSpPr>
      <dsp:spPr>
        <a:xfrm>
          <a:off x="0" y="3857653"/>
          <a:ext cx="2480911" cy="17804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4F679-530D-4373-A499-D03040C7855B}">
      <dsp:nvSpPr>
        <dsp:cNvPr id="0" name=""/>
        <dsp:cNvSpPr/>
      </dsp:nvSpPr>
      <dsp:spPr>
        <a:xfrm rot="10800000">
          <a:off x="2345599" y="2197956"/>
          <a:ext cx="5178183" cy="1209990"/>
        </a:xfrm>
        <a:prstGeom prst="homePlate">
          <a:avLst/>
        </a:prstGeom>
        <a:solidFill>
          <a:schemeClr val="accent1"/>
        </a:soli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147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345599" y="2197956"/>
        <a:ext cx="5178183" cy="1209990"/>
      </dsp:txXfrm>
    </dsp:sp>
    <dsp:sp modelId="{516676F7-6A06-4FBD-88A4-4ED8D276E52E}">
      <dsp:nvSpPr>
        <dsp:cNvPr id="0" name=""/>
        <dsp:cNvSpPr/>
      </dsp:nvSpPr>
      <dsp:spPr>
        <a:xfrm>
          <a:off x="0" y="1848582"/>
          <a:ext cx="2516755" cy="19572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5448-F8E7-4541-95F9-F2329A5C5F5B}">
      <dsp:nvSpPr>
        <dsp:cNvPr id="0" name=""/>
        <dsp:cNvSpPr/>
      </dsp:nvSpPr>
      <dsp:spPr>
        <a:xfrm rot="10800000">
          <a:off x="2380748" y="286878"/>
          <a:ext cx="5178183" cy="1116170"/>
        </a:xfrm>
        <a:prstGeom prst="homePlate">
          <a:avLst/>
        </a:prstGeom>
        <a:solidFill>
          <a:schemeClr val="accent1"/>
        </a:soli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147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Сбор информации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380748" y="286878"/>
        <a:ext cx="5178183" cy="1116170"/>
      </dsp:txXfrm>
    </dsp:sp>
    <dsp:sp modelId="{0FC9E9BC-19E3-4A9D-B84D-EBE01829F944}">
      <dsp:nvSpPr>
        <dsp:cNvPr id="0" name=""/>
        <dsp:cNvSpPr/>
      </dsp:nvSpPr>
      <dsp:spPr>
        <a:xfrm>
          <a:off x="0" y="0"/>
          <a:ext cx="2453121" cy="19625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7AA45-ADAC-4106-ABE4-517AC7B0F8BC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3E66C-3A0E-4049-8D50-0E1A606A1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10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1E9B-1231-4390-BBBD-1066A005CBB6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603D-2D98-4834-BD2D-376AF8DED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37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fgfgfg</a:t>
            </a:r>
            <a:fld id="{FA310597-8BCF-40D9-A158-77497A5F472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fgfgfg</a:t>
            </a:r>
            <a:fld id="{A9E6F48C-E416-467F-9592-F901C02B4CB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fgfgfg</a:t>
            </a:r>
            <a:fld id="{7BF050EC-471D-4846-BDE2-BA79F3273B5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06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fgfgfg</a:t>
            </a:r>
            <a:fld id="{D3D46EDB-49B9-4F5E-B5B1-C2E2A12BAD4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697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</a:rPr>
              <a:t>fgfgfg</a:t>
            </a:r>
            <a:fld id="{2DBA3079-73CB-413C-BE13-374BBA0C06E5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81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2BB3-8F4B-4D60-83CF-23AEB9F592CD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6229-CDDC-460C-B88A-292D30CB4B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93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E1CB-54CE-44E5-AB6B-8049A0B94E06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65AF-D7EC-4531-A7EF-5A6980F607C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09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30D8-0139-4585-94DB-896F8CBA9FC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5962-54B2-4EE6-9AB8-ED6F2E6FF8A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87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E9DE-0E95-4D8F-8CEA-464C65C1EA8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526F-DD52-40BA-BF4E-6E6497A7798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2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58CD-C277-48EA-B6A1-DCDF0F2BDD8C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2F58-C364-45A2-9506-E1F98D28F05F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61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3810-2EC2-44C1-837E-A707A8B8149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2D91-3671-4A1C-97F1-6ED1D9D0C10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60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8EFD-B19D-45B9-8AB5-E0F00ECDD6B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38D1E-246C-46F9-911E-38493094A3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3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B365-30B5-439F-BC0E-5776DBDC7D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AF80-B9C8-4AD1-BF22-0BBFC04DBD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2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55D0-50D5-488B-98AD-E1D7B0D6AB3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C1D0-7998-4C63-968D-479D70406C5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98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2C21-1AE4-4007-A566-40579E322066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B29-D300-4581-A25B-B8E2DD4714D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28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31EC-7FEE-481B-8EA1-AABAD089E30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5C6C-08C0-415E-BDA0-E3E6C7E517D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28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2CFDC-68AB-4240-A84C-33A81323C872}" type="datetime1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BF68E-A9D8-4431-8487-E756DB0A3C91}" type="slidenum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89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fm.gov.kz/media/uploads/rla/Resolution_23111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«Роль ПФР – в получении, анализе и распространении разведанных, полученных в отношении подозрительных операций, сообщения о финансовой операции и уникального кода налогоплательщика»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06229-CDDC-460C-B88A-292D30CB4B5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5" name="Picture 2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40881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285728"/>
            <a:ext cx="700092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Комитет по финансовому мониторингу</a:t>
            </a:r>
          </a:p>
          <a:p>
            <a:pPr algn="ctr"/>
            <a:r>
              <a:rPr lang="kk-KZ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Министерства финансов Республики Казахстан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686675" cy="101123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Приостановление подозрительной операции и направление информации о ней в правоохранительные органы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643050"/>
            <a:ext cx="1500198" cy="71438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Банки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571744"/>
            <a:ext cx="1500198" cy="785818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Страховые организации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571876"/>
            <a:ext cx="1500198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Нотариусы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572008"/>
            <a:ext cx="1428760" cy="785818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Аудиторы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5572140"/>
            <a:ext cx="1428760" cy="785818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Другие СФМ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857356" y="1785926"/>
            <a:ext cx="285752" cy="35719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857356" y="2786058"/>
            <a:ext cx="285752" cy="35719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857356" y="3786190"/>
            <a:ext cx="285752" cy="35719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902956" y="4786322"/>
            <a:ext cx="285752" cy="35719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928794" y="5786454"/>
            <a:ext cx="285752" cy="35719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2071688" y="1643063"/>
            <a:ext cx="500062" cy="4643437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3643306" y="3071810"/>
            <a:ext cx="1643074" cy="1571635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397" name="Picture 2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517" y="3346227"/>
            <a:ext cx="1336096" cy="10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трелка углом 27"/>
          <p:cNvSpPr/>
          <p:nvPr/>
        </p:nvSpPr>
        <p:spPr>
          <a:xfrm flipH="1">
            <a:off x="2786050" y="2071678"/>
            <a:ext cx="1203325" cy="94615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401" name="Прямоугольник 28"/>
          <p:cNvSpPr>
            <a:spLocks noChangeArrowheads="1"/>
          </p:cNvSpPr>
          <p:nvPr/>
        </p:nvSpPr>
        <p:spPr bwMode="auto">
          <a:xfrm>
            <a:off x="2500313" y="1357313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Constantia" pitchFamily="18" charset="0"/>
              </a:rPr>
              <a:t>Доводит до сведения о принятом решении в течение 24 часов</a:t>
            </a:r>
          </a:p>
        </p:txBody>
      </p:sp>
      <p:sp>
        <p:nvSpPr>
          <p:cNvPr id="31" name="Стрелка углом 30"/>
          <p:cNvSpPr/>
          <p:nvPr/>
        </p:nvSpPr>
        <p:spPr>
          <a:xfrm rot="10800000">
            <a:off x="2857488" y="4857760"/>
            <a:ext cx="1071563" cy="642938"/>
          </a:xfrm>
          <a:prstGeom prst="bentArrow">
            <a:avLst>
              <a:gd name="adj1" fmla="val 25000"/>
              <a:gd name="adj2" fmla="val 25756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405" name="Прямоугольник 31"/>
          <p:cNvSpPr>
            <a:spLocks noChangeArrowheads="1"/>
          </p:cNvSpPr>
          <p:nvPr/>
        </p:nvSpPr>
        <p:spPr bwMode="auto">
          <a:xfrm>
            <a:off x="2571750" y="5715000"/>
            <a:ext cx="164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Constantia" pitchFamily="18" charset="0"/>
              </a:rPr>
              <a:t>Приостановление  подозрительной операции на срок  3 рабочих дня</a:t>
            </a:r>
          </a:p>
        </p:txBody>
      </p:sp>
      <p:sp>
        <p:nvSpPr>
          <p:cNvPr id="34" name="Блок-схема: несколько документов 33"/>
          <p:cNvSpPr/>
          <p:nvPr/>
        </p:nvSpPr>
        <p:spPr>
          <a:xfrm>
            <a:off x="6429388" y="1571612"/>
            <a:ext cx="2571777" cy="142875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Правоохранительные и специальные органы</a:t>
            </a:r>
          </a:p>
        </p:txBody>
      </p:sp>
      <p:sp>
        <p:nvSpPr>
          <p:cNvPr id="35" name="Стрелка углом 34"/>
          <p:cNvSpPr/>
          <p:nvPr/>
        </p:nvSpPr>
        <p:spPr>
          <a:xfrm flipV="1">
            <a:off x="4786314" y="4857760"/>
            <a:ext cx="1357312" cy="642938"/>
          </a:xfrm>
          <a:prstGeom prst="bentArrow">
            <a:avLst>
              <a:gd name="adj1" fmla="val 25000"/>
              <a:gd name="adj2" fmla="val 25756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316" name="Прямоугольник 35"/>
          <p:cNvSpPr>
            <a:spLocks noChangeArrowheads="1"/>
          </p:cNvSpPr>
          <p:nvPr/>
        </p:nvSpPr>
        <p:spPr bwMode="auto">
          <a:xfrm>
            <a:off x="7286625" y="3214688"/>
            <a:ext cx="164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Направление информации  в соответствии с их компетенцией для принятия  решения в течение 8 часов</a:t>
            </a:r>
          </a:p>
        </p:txBody>
      </p:sp>
      <p:sp>
        <p:nvSpPr>
          <p:cNvPr id="25" name="Багетная рамка 24"/>
          <p:cNvSpPr/>
          <p:nvPr/>
        </p:nvSpPr>
        <p:spPr>
          <a:xfrm>
            <a:off x="6286512" y="4572008"/>
            <a:ext cx="2143140" cy="2071702"/>
          </a:xfrm>
          <a:prstGeom prst="bevel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верх 26"/>
          <p:cNvSpPr/>
          <p:nvPr/>
        </p:nvSpPr>
        <p:spPr>
          <a:xfrm>
            <a:off x="7000892" y="3000372"/>
            <a:ext cx="357190" cy="1500198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Двойная стрелка влево/вверх 29"/>
          <p:cNvSpPr/>
          <p:nvPr/>
        </p:nvSpPr>
        <p:spPr>
          <a:xfrm rot="16200000">
            <a:off x="5286380" y="3143247"/>
            <a:ext cx="1571638" cy="1000135"/>
          </a:xfrm>
          <a:prstGeom prst="leftUpArrow">
            <a:avLst>
              <a:gd name="adj1" fmla="val 25000"/>
              <a:gd name="adj2" fmla="val 27658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326" name="Прямоугольник 32"/>
          <p:cNvSpPr>
            <a:spLocks noChangeArrowheads="1"/>
          </p:cNvSpPr>
          <p:nvPr/>
        </p:nvSpPr>
        <p:spPr bwMode="auto">
          <a:xfrm>
            <a:off x="4786314" y="2000240"/>
            <a:ext cx="1500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Информирует</a:t>
            </a:r>
            <a:br>
              <a:rPr lang="ru-RU" sz="1200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о принятии </a:t>
            </a:r>
            <a:br>
              <a:rPr lang="ru-RU" sz="1200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решения в течение 48 часов </a:t>
            </a:r>
          </a:p>
        </p:txBody>
      </p:sp>
      <p:sp>
        <p:nvSpPr>
          <p:cNvPr id="15423" name="TextBox 36"/>
          <p:cNvSpPr txBox="1">
            <a:spLocks noChangeArrowheads="1"/>
          </p:cNvSpPr>
          <p:nvPr/>
        </p:nvSpPr>
        <p:spPr bwMode="auto">
          <a:xfrm>
            <a:off x="4643438" y="5715016"/>
            <a:ext cx="1500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Constantia" pitchFamily="18" charset="0"/>
              </a:rPr>
              <a:t>Направление информации 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Constantia" pitchFamily="18" charset="0"/>
              </a:rPr>
              <a:t>подозрительных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Constantia" pitchFamily="18" charset="0"/>
              </a:rPr>
              <a:t>операциях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2643174" y="4429132"/>
            <a:ext cx="642942" cy="428628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427" name="Прямоугольник 40"/>
          <p:cNvSpPr>
            <a:spLocks noChangeArrowheads="1"/>
          </p:cNvSpPr>
          <p:nvPr/>
        </p:nvSpPr>
        <p:spPr bwMode="auto">
          <a:xfrm>
            <a:off x="2214563" y="3357563"/>
            <a:ext cx="13573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smtClean="0">
                <a:solidFill>
                  <a:prstClr val="black"/>
                </a:solidFill>
                <a:latin typeface="Constantia" pitchFamily="18" charset="0"/>
              </a:rPr>
              <a:t>Сообщения о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smtClean="0">
                <a:solidFill>
                  <a:prstClr val="black"/>
                </a:solidFill>
                <a:latin typeface="Constantia" pitchFamily="18" charset="0"/>
              </a:rPr>
              <a:t>подозрительных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smtClean="0">
                <a:solidFill>
                  <a:prstClr val="black"/>
                </a:solidFill>
                <a:latin typeface="Constantia" pitchFamily="18" charset="0"/>
              </a:rPr>
              <a:t>операциях с момента выявления </a:t>
            </a:r>
          </a:p>
        </p:txBody>
      </p:sp>
      <p:pic>
        <p:nvPicPr>
          <p:cNvPr id="154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93" t="39287" r="53125" b="47856"/>
          <a:stretch>
            <a:fillRect/>
          </a:stretch>
        </p:blipFill>
        <p:spPr bwMode="auto">
          <a:xfrm>
            <a:off x="6643688" y="4857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9" name="Рисунок 4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13573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23432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476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412875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08138" y="1412875"/>
            <a:ext cx="6059487" cy="571500"/>
          </a:xfrm>
          <a:prstGeom prst="rect">
            <a:avLst/>
          </a:prstGeom>
        </p:spPr>
        <p:txBody>
          <a:bodyPr lIns="45720" rIns="45720" anchor="ctr">
            <a:normAutofit/>
          </a:bodyPr>
          <a:lstStyle/>
          <a:p>
            <a:pPr marL="722376" lvl="1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endParaRPr lang="uk-UA" sz="3600" b="1" dirty="0"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83" name="TextBox 33"/>
          <p:cNvSpPr txBox="1">
            <a:spLocks noChangeArrowheads="1"/>
          </p:cNvSpPr>
          <p:nvPr/>
        </p:nvSpPr>
        <p:spPr bwMode="auto">
          <a:xfrm>
            <a:off x="1476375" y="406400"/>
            <a:ext cx="5399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Комитет по финансовому мониторингу</a:t>
            </a:r>
          </a:p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Министерства финансов Республики Казахстан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1500174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Международное сотрудничество в сфере противодействия  отмыванию доходов, полученных преступным путем, и финансированию терроризма</a:t>
            </a:r>
            <a:endParaRPr lang="ru-RU" sz="3200" dirty="0"/>
          </a:p>
        </p:txBody>
      </p:sp>
      <p:pic>
        <p:nvPicPr>
          <p:cNvPr id="24" name="Picture 4" descr="http://nanotechnology.sfedu.ru/my-resources/collabo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00438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32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88" y="0"/>
            <a:ext cx="800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Взаимодействие с компетентными органами иностранных государств</a:t>
            </a:r>
          </a:p>
        </p:txBody>
      </p:sp>
      <p:pic>
        <p:nvPicPr>
          <p:cNvPr id="16388" name="Picture 3" descr="C:\Users\a.yeskarayev\Desktop\images (1).j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313" y="1000125"/>
            <a:ext cx="1104900" cy="85725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857250"/>
          <a:ext cx="8929687" cy="201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5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8638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Основная миссия: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Международное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бъединение подразделений финансовой разведки (ПФР) –  Группа «Эгмонт»</a:t>
                      </a:r>
                    </a:p>
                    <a:p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Объединяет более 130 финансовых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разведок мира.</a:t>
                      </a:r>
                    </a:p>
                    <a:p>
                      <a:endParaRPr lang="ru-RU" sz="18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Предоставление широкого и оперативного доступа к информации и возможность использования для обмена защищенной сети. </a:t>
                      </a:r>
                    </a:p>
                  </a:txBody>
                  <a:tcPr marT="45728" marB="4572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Загнутый угол 6"/>
          <p:cNvSpPr/>
          <p:nvPr/>
        </p:nvSpPr>
        <p:spPr>
          <a:xfrm>
            <a:off x="5429256" y="3071810"/>
            <a:ext cx="3571875" cy="3786190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Подписаны межведомственные соглашения с ПФР:</a:t>
            </a:r>
          </a:p>
          <a:p>
            <a:pPr>
              <a:defRPr/>
            </a:pPr>
            <a:endParaRPr lang="ru-RU" sz="1400" b="1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Беларуси, Индонезии, Китая, </a:t>
            </a:r>
          </a:p>
          <a:p>
            <a:pPr>
              <a:defRPr/>
            </a:pPr>
            <a:r>
              <a:rPr lang="ru-RU" sz="14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Кыргызстана, Молдовы, ОАЭ, </a:t>
            </a:r>
          </a:p>
          <a:p>
            <a:pPr>
              <a:defRPr/>
            </a:pPr>
            <a:r>
              <a:rPr lang="ru-RU" sz="14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России, Таджикистана, </a:t>
            </a:r>
            <a:r>
              <a:rPr lang="ru-RU" sz="1400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Украины, Республики Кипр, </a:t>
            </a:r>
            <a:r>
              <a:rPr lang="ru-RU" sz="1400" dirty="0" err="1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Македонии,Турции</a:t>
            </a:r>
            <a:r>
              <a:rPr lang="ru-RU" sz="1400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Планируется подписание с ПФР: </a:t>
            </a:r>
          </a:p>
          <a:p>
            <a:pPr>
              <a:defRPr/>
            </a:pPr>
            <a:endParaRPr lang="ru-RU" sz="1400" b="1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Армении, Израиля, </a:t>
            </a:r>
            <a:r>
              <a:rPr lang="ru-RU" sz="1400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Канады, Литвы, </a:t>
            </a:r>
          </a:p>
          <a:p>
            <a:pPr>
              <a:defRPr/>
            </a:pPr>
            <a:r>
              <a:rPr lang="ru-RU" sz="1400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Румынии, Хорватии</a:t>
            </a:r>
            <a:r>
              <a:rPr lang="ru-RU" sz="14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Черногории, </a:t>
            </a:r>
            <a:endParaRPr lang="ru-RU" sz="1400" dirty="0" smtClean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Эквадора, Южной </a:t>
            </a:r>
            <a:r>
              <a:rPr lang="ru-RU" sz="14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Кореи и Японии.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5" y="3500438"/>
            <a:ext cx="5072098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5295900" algn="l"/>
              </a:tabLst>
              <a:defRPr/>
            </a:pPr>
            <a:r>
              <a:rPr lang="ru-RU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Сотрудничество с более 60</a:t>
            </a:r>
            <a:r>
              <a:rPr lang="uk-UA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ПФР</a:t>
            </a:r>
          </a:p>
          <a:p>
            <a:pPr>
              <a:tabLst>
                <a:tab pos="5295900" algn="l"/>
              </a:tabLst>
              <a:defRPr/>
            </a:pPr>
            <a:endParaRPr lang="ru-RU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5295900" algn="l"/>
              </a:tabLst>
              <a:defRPr/>
            </a:pPr>
            <a:r>
              <a:rPr lang="ru-RU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Наиболее активный обмен информацией с ПФР:</a:t>
            </a:r>
          </a:p>
          <a:p>
            <a:pPr>
              <a:tabLst>
                <a:tab pos="5295900" algn="l"/>
              </a:tabLst>
              <a:defRPr/>
            </a:pPr>
            <a:r>
              <a:rPr lang="ru-RU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Аргентины, БВО, Великобритании,  Германии, </a:t>
            </a:r>
            <a:endParaRPr lang="ru-RU" dirty="0" smtClean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295900" algn="l"/>
              </a:tabLst>
              <a:defRPr/>
            </a:pPr>
            <a:r>
              <a:rPr lang="ru-RU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Латвии</a:t>
            </a:r>
            <a:r>
              <a:rPr lang="ru-RU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Литвы, Люксембурга</a:t>
            </a:r>
            <a:r>
              <a:rPr lang="ru-RU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ОАЭ, России, </a:t>
            </a:r>
            <a:endParaRPr lang="ru-RU" dirty="0" smtClean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295900" algn="l"/>
              </a:tabLst>
              <a:defRPr/>
            </a:pPr>
            <a:r>
              <a:rPr lang="ru-RU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Словении</a:t>
            </a:r>
            <a:r>
              <a:rPr lang="ru-RU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США, Турции, </a:t>
            </a:r>
            <a:r>
              <a:rPr lang="ru-RU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Украины, Швейцарии </a:t>
            </a:r>
          </a:p>
          <a:p>
            <a:pPr>
              <a:tabLst>
                <a:tab pos="5295900" algn="l"/>
              </a:tabLst>
              <a:defRPr/>
            </a:pPr>
            <a:r>
              <a:rPr lang="ru-RU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др.</a:t>
            </a:r>
          </a:p>
        </p:txBody>
      </p:sp>
      <p:pic>
        <p:nvPicPr>
          <p:cNvPr id="16399" name="Рисунок 4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000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9538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2875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00034" y="1857364"/>
            <a:ext cx="7991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r>
              <a:rPr lang="ru-RU" altLang="ru-RU" sz="32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Picture 4" descr="question%20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14678" y="3714752"/>
            <a:ext cx="2714644" cy="2071702"/>
          </a:xfrm>
          <a:prstGeom prst="wedgeEllipseCallou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71670" y="6143644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www.kfm.gov.kz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8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476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412875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9"/>
          <p:cNvSpPr txBox="1">
            <a:spLocks/>
          </p:cNvSpPr>
          <p:nvPr/>
        </p:nvSpPr>
        <p:spPr>
          <a:xfrm>
            <a:off x="304800" y="1233488"/>
            <a:ext cx="8686800" cy="8382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Garamond" pitchFamily="18" charset="0"/>
                <a:ea typeface="+mj-ea"/>
                <a:cs typeface="+mj-cs"/>
              </a:rPr>
              <a:t>Типы Подразделений финансовых разведок</a:t>
            </a:r>
            <a:endParaRPr lang="en-US" sz="3600" b="1" dirty="0"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222" name="TextBox 44"/>
          <p:cNvSpPr txBox="1">
            <a:spLocks noChangeArrowheads="1"/>
          </p:cNvSpPr>
          <p:nvPr/>
        </p:nvSpPr>
        <p:spPr bwMode="auto">
          <a:xfrm>
            <a:off x="1476375" y="406400"/>
            <a:ext cx="5399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FCD904"/>
                </a:solidFill>
                <a:latin typeface="Times New Roman" pitchFamily="18" charset="0"/>
                <a:cs typeface="Times New Roman" pitchFamily="18" charset="0"/>
              </a:rPr>
              <a:t>Комитет по финансовому мониторингу</a:t>
            </a:r>
          </a:p>
          <a:p>
            <a:r>
              <a:rPr lang="kk-KZ" b="1">
                <a:solidFill>
                  <a:srgbClr val="FCD904"/>
                </a:solidFill>
                <a:latin typeface="Times New Roman" pitchFamily="18" charset="0"/>
                <a:cs typeface="Times New Roman" pitchFamily="18" charset="0"/>
              </a:rPr>
              <a:t>Министерства финансов Республики Казахстан</a:t>
            </a:r>
            <a:endParaRPr lang="ru-RU" b="1">
              <a:solidFill>
                <a:srgbClr val="FCD9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45"/>
          <p:cNvSpPr txBox="1">
            <a:spLocks noChangeArrowheads="1"/>
          </p:cNvSpPr>
          <p:nvPr/>
        </p:nvSpPr>
        <p:spPr bwMode="auto">
          <a:xfrm>
            <a:off x="8604250" y="0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Garamond" pitchFamily="18" charset="0"/>
              </a:rPr>
              <a:t>4</a:t>
            </a: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09588" y="24384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214282" y="2643182"/>
            <a:ext cx="2000250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Австралия</a:t>
            </a:r>
          </a:p>
          <a:p>
            <a:r>
              <a:rPr lang="ru-RU" dirty="0"/>
              <a:t>Испания</a:t>
            </a:r>
          </a:p>
          <a:p>
            <a:r>
              <a:rPr lang="ru-RU" dirty="0"/>
              <a:t>Канада</a:t>
            </a:r>
          </a:p>
          <a:p>
            <a:r>
              <a:rPr lang="ru-RU" dirty="0"/>
              <a:t>Россия</a:t>
            </a:r>
          </a:p>
          <a:p>
            <a:r>
              <a:rPr lang="ru-RU" dirty="0"/>
              <a:t>США</a:t>
            </a:r>
          </a:p>
          <a:p>
            <a:r>
              <a:rPr lang="ru-RU" dirty="0"/>
              <a:t>Украина</a:t>
            </a:r>
          </a:p>
          <a:p>
            <a:r>
              <a:rPr lang="ru-RU" dirty="0"/>
              <a:t>Франция</a:t>
            </a:r>
          </a:p>
          <a:p>
            <a:r>
              <a:rPr lang="ru-RU" dirty="0" err="1"/>
              <a:t>Харватия</a:t>
            </a:r>
            <a:endParaRPr lang="ru-RU" dirty="0"/>
          </a:p>
          <a:p>
            <a:r>
              <a:rPr lang="ru-RU" dirty="0"/>
              <a:t>Чешская Республика</a:t>
            </a:r>
          </a:p>
          <a:p>
            <a:r>
              <a:rPr lang="ru-RU" dirty="0"/>
              <a:t>Беларусь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КАЗАХСТАН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 </a:t>
            </a:r>
            <a:r>
              <a:rPr lang="ru-RU" dirty="0"/>
              <a:t>т.д.</a:t>
            </a: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714375" y="200025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866775" y="215265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8" name="TextBox 14"/>
          <p:cNvSpPr txBox="1">
            <a:spLocks noChangeArrowheads="1"/>
          </p:cNvSpPr>
          <p:nvPr/>
        </p:nvSpPr>
        <p:spPr bwMode="auto">
          <a:xfrm>
            <a:off x="142875" y="1928813"/>
            <a:ext cx="2143125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Административный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тип </a:t>
            </a:r>
          </a:p>
        </p:txBody>
      </p:sp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2500313" y="1928813"/>
            <a:ext cx="2143125" cy="5540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/>
              <a:t>Правоохранительный</a:t>
            </a:r>
          </a:p>
          <a:p>
            <a:pPr algn="ctr"/>
            <a:r>
              <a:rPr lang="ru-RU" sz="1500"/>
              <a:t>тип </a:t>
            </a:r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4857750" y="1928813"/>
            <a:ext cx="1928813" cy="830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Судебный (прокурорский)</a:t>
            </a:r>
          </a:p>
          <a:p>
            <a:pPr algn="ctr"/>
            <a:r>
              <a:rPr lang="ru-RU" sz="1600"/>
              <a:t>тип</a:t>
            </a:r>
          </a:p>
        </p:txBody>
      </p:sp>
      <p:sp>
        <p:nvSpPr>
          <p:cNvPr id="9231" name="TextBox 17"/>
          <p:cNvSpPr txBox="1">
            <a:spLocks noChangeArrowheads="1"/>
          </p:cNvSpPr>
          <p:nvPr/>
        </p:nvSpPr>
        <p:spPr bwMode="auto">
          <a:xfrm>
            <a:off x="6929438" y="1928813"/>
            <a:ext cx="1857375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Смешанный (гибридный) тип</a:t>
            </a:r>
          </a:p>
        </p:txBody>
      </p:sp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2571750" y="2714625"/>
            <a:ext cx="2143125" cy="3416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Австрия</a:t>
            </a:r>
          </a:p>
          <a:p>
            <a:r>
              <a:rPr lang="ru-RU"/>
              <a:t>Венгрия</a:t>
            </a:r>
          </a:p>
          <a:p>
            <a:r>
              <a:rPr lang="ru-RU"/>
              <a:t>Германия</a:t>
            </a:r>
          </a:p>
          <a:p>
            <a:r>
              <a:rPr lang="ru-RU"/>
              <a:t>Ирландия</a:t>
            </a:r>
          </a:p>
          <a:p>
            <a:r>
              <a:rPr lang="ru-RU"/>
              <a:t>Швеция</a:t>
            </a:r>
          </a:p>
          <a:p>
            <a:r>
              <a:rPr lang="ru-RU"/>
              <a:t>Эстония</a:t>
            </a:r>
          </a:p>
          <a:p>
            <a:r>
              <a:rPr lang="ru-RU"/>
              <a:t>Остров Гернси</a:t>
            </a:r>
          </a:p>
          <a:p>
            <a:r>
              <a:rPr lang="ru-RU"/>
              <a:t>Остров Джерси</a:t>
            </a:r>
          </a:p>
          <a:p>
            <a:r>
              <a:rPr lang="ru-RU"/>
              <a:t>Соедененное Королевство</a:t>
            </a:r>
          </a:p>
          <a:p>
            <a:r>
              <a:rPr lang="ru-RU"/>
              <a:t>и т.д.</a:t>
            </a:r>
          </a:p>
          <a:p>
            <a:endParaRPr lang="ru-RU"/>
          </a:p>
        </p:txBody>
      </p:sp>
      <p:sp>
        <p:nvSpPr>
          <p:cNvPr id="9233" name="TextBox 20"/>
          <p:cNvSpPr txBox="1">
            <a:spLocks noChangeArrowheads="1"/>
          </p:cNvSpPr>
          <p:nvPr/>
        </p:nvSpPr>
        <p:spPr bwMode="auto">
          <a:xfrm>
            <a:off x="5072063" y="2857500"/>
            <a:ext cx="1785937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Кипр</a:t>
            </a:r>
          </a:p>
          <a:p>
            <a:r>
              <a:rPr lang="ru-RU"/>
              <a:t>Люксембург</a:t>
            </a:r>
          </a:p>
          <a:p>
            <a:r>
              <a:rPr lang="ru-RU"/>
              <a:t>и т.д.</a:t>
            </a:r>
          </a:p>
          <a:p>
            <a:endParaRPr lang="ru-RU"/>
          </a:p>
        </p:txBody>
      </p:sp>
      <p:sp>
        <p:nvSpPr>
          <p:cNvPr id="9234" name="TextBox 22"/>
          <p:cNvSpPr txBox="1">
            <a:spLocks noChangeArrowheads="1"/>
          </p:cNvSpPr>
          <p:nvPr/>
        </p:nvSpPr>
        <p:spPr bwMode="auto">
          <a:xfrm>
            <a:off x="7000875" y="2857500"/>
            <a:ext cx="1857375" cy="1754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Дания</a:t>
            </a:r>
          </a:p>
          <a:p>
            <a:r>
              <a:rPr lang="ru-RU"/>
              <a:t>Норвегия</a:t>
            </a:r>
          </a:p>
          <a:p>
            <a:r>
              <a:rPr lang="ru-RU"/>
              <a:t>Остров Гернси</a:t>
            </a:r>
          </a:p>
          <a:p>
            <a:r>
              <a:rPr lang="ru-RU"/>
              <a:t>Остров Джерси</a:t>
            </a:r>
          </a:p>
          <a:p>
            <a:r>
              <a:rPr lang="ru-RU"/>
              <a:t>и т.д.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526F-DD52-40BA-BF4E-6E6497A7798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04"/>
            <a:ext cx="835824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400" dirty="0" smtClean="0"/>
              <a:t> История ПФР;</a:t>
            </a:r>
          </a:p>
          <a:p>
            <a:pPr algn="ctr">
              <a:buFont typeface="Arial" pitchFamily="34" charset="0"/>
              <a:buChar char="•"/>
            </a:pPr>
            <a:endParaRPr lang="ru-RU" sz="4400" dirty="0" smtClean="0"/>
          </a:p>
          <a:p>
            <a:pPr algn="ctr">
              <a:buFont typeface="Arial" pitchFamily="34" charset="0"/>
              <a:buChar char="•"/>
            </a:pPr>
            <a:r>
              <a:rPr lang="ru-RU" sz="4400" dirty="0" smtClean="0"/>
              <a:t> Законодательно-нормативная база в сфере ПОД/ФТ;</a:t>
            </a:r>
          </a:p>
          <a:p>
            <a:pPr algn="ctr">
              <a:buFont typeface="Arial" pitchFamily="34" charset="0"/>
              <a:buChar char="•"/>
            </a:pPr>
            <a:endParaRPr lang="ru-RU" sz="4400" dirty="0" smtClean="0"/>
          </a:p>
          <a:p>
            <a:pPr algn="ctr">
              <a:buFont typeface="Arial" pitchFamily="34" charset="0"/>
              <a:buChar char="•"/>
            </a:pPr>
            <a:r>
              <a:rPr lang="ru-RU" sz="4400" dirty="0" smtClean="0"/>
              <a:t>Субъекты финансового мониторинга и государственные органы-регуляторы</a:t>
            </a:r>
          </a:p>
          <a:p>
            <a:pPr>
              <a:buFont typeface="Arial" pitchFamily="34" charset="0"/>
              <a:buChar char="•"/>
            </a:pPr>
            <a:endParaRPr lang="ru-RU" sz="4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476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642910" y="1285860"/>
            <a:ext cx="8186737" cy="4921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dirty="0">
                <a:latin typeface="Garamond" pitchFamily="18" charset="0"/>
                <a:ea typeface="+mj-ea"/>
                <a:cs typeface="+mj-cs"/>
              </a:rPr>
              <a:t>Нормативная база</a:t>
            </a:r>
            <a:endParaRPr lang="en-US" sz="2600" b="1" dirty="0"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1476375" y="406400"/>
            <a:ext cx="5399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FCD904"/>
                </a:solidFill>
                <a:latin typeface="Times New Roman" pitchFamily="18" charset="0"/>
                <a:cs typeface="Times New Roman" pitchFamily="18" charset="0"/>
              </a:rPr>
              <a:t>Комитет по финансовому мониторингу</a:t>
            </a:r>
          </a:p>
          <a:p>
            <a:r>
              <a:rPr lang="kk-KZ" b="1">
                <a:solidFill>
                  <a:srgbClr val="FCD904"/>
                </a:solidFill>
                <a:latin typeface="Times New Roman" pitchFamily="18" charset="0"/>
                <a:cs typeface="Times New Roman" pitchFamily="18" charset="0"/>
              </a:rPr>
              <a:t>Министерства финансов Республики Казахстан</a:t>
            </a:r>
            <a:endParaRPr lang="ru-RU" b="1">
              <a:solidFill>
                <a:srgbClr val="FCD9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12"/>
          <p:cNvSpPr txBox="1">
            <a:spLocks noChangeArrowheads="1"/>
          </p:cNvSpPr>
          <p:nvPr/>
        </p:nvSpPr>
        <p:spPr bwMode="auto">
          <a:xfrm>
            <a:off x="8604250" y="0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Garamond" pitchFamily="18" charset="0"/>
              </a:rPr>
              <a:t>5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0" y="1785926"/>
            <a:ext cx="89296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dirty="0">
                <a:solidFill>
                  <a:srgbClr val="FFC000"/>
                </a:solidFill>
              </a:rPr>
              <a:t>Закон РК «О противодействии легализации (отмыванию) доходов, полученных незаконным путем, и финансированию терроризма» ;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/>
              <a:t> Закон РК «О внесении изменений и дополнений в некоторые законодательные акты Республики Казахстан по вопросам противодействия легализации (отмыванию) доходов, полученных незаконным путем, и финансированию терроризма</a:t>
            </a:r>
            <a:r>
              <a:rPr lang="ru-RU" sz="1500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Постановление Правительства Республики Казахстан от 24 апреля 2008 года №387 "О некоторых вопросах Министерства Финансов Республики Казахстан»;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FFC000"/>
                </a:solidFill>
              </a:rPr>
              <a:t>Приказ </a:t>
            </a:r>
            <a:r>
              <a:rPr lang="ru-RU" sz="1500" dirty="0">
                <a:solidFill>
                  <a:srgbClr val="FFC000"/>
                </a:solidFill>
              </a:rPr>
              <a:t>Министра финансов от 10 февраля 2010 года № 52 «Об утверждении перечня оффшорных зон для целей Закона Республики Казахстан «О противодействии легализации (отмыванию) доходов, полученных незаконным путем, и финансированию терроризма»;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Приказ Министра финансов от 15 февраля 2010 года № 56 «Об утверждении перечня документов, необходимых для надлежащей проверки клиентов, по видам субъектов финансового </a:t>
            </a:r>
            <a:r>
              <a:rPr lang="ru-RU" sz="1600" dirty="0" smtClean="0"/>
              <a:t>мониторинга»;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Постановление Правительства Республики Казахстан от 23 ноября 2012 года №1484 "Об утверждении правил предоставления субъектами финансового мониторинга сведений и информации об операциях, подлежащих финансовому мониторингу, и признаков критериев определения подозрительной операции"</a:t>
            </a:r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14554"/>
            <a:ext cx="928694" cy="714380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857256" cy="714380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214554"/>
            <a:ext cx="857256" cy="714380"/>
          </a:xfrm>
          <a:prstGeom prst="rect">
            <a:avLst/>
          </a:prstGeom>
          <a:noFill/>
        </p:spPr>
      </p:pic>
      <p:pic>
        <p:nvPicPr>
          <p:cNvPr id="2054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928694" cy="714380"/>
          </a:xfrm>
          <a:prstGeom prst="rect">
            <a:avLst/>
          </a:prstGeom>
          <a:noFill/>
        </p:spPr>
      </p:pic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000232" y="3000372"/>
            <a:ext cx="1285884" cy="571504"/>
          </a:xfrm>
          <a:prstGeom prst="round2Diag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МЮ РК</a:t>
            </a:r>
            <a:endParaRPr lang="ru-RU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357554" y="3000372"/>
            <a:ext cx="1571636" cy="571504"/>
          </a:xfrm>
          <a:prstGeom prst="round2Diag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МФ РК</a:t>
            </a:r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000628" y="2980453"/>
            <a:ext cx="1357322" cy="571504"/>
          </a:xfrm>
          <a:prstGeom prst="round2Diag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МКС РК</a:t>
            </a:r>
            <a:endParaRPr lang="ru-RU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0" y="3000372"/>
            <a:ext cx="1857356" cy="571504"/>
          </a:xfrm>
          <a:prstGeom prst="round2Diag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НБ РК</a:t>
            </a: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0" y="3571876"/>
            <a:ext cx="1857356" cy="3529532"/>
          </a:xfrm>
          <a:prstGeom prst="round2Diag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Банки, организации осуществляющие отдельные виды банковских операций</a:t>
            </a:r>
            <a:r>
              <a:rPr lang="en-US" sz="1200" dirty="0" smtClean="0">
                <a:solidFill>
                  <a:schemeClr val="tx1"/>
                </a:solidFill>
              </a:rPr>
              <a:t>; </a:t>
            </a:r>
            <a:r>
              <a:rPr lang="kk-KZ" sz="1200" dirty="0" smtClean="0">
                <a:solidFill>
                  <a:schemeClr val="tx1"/>
                </a:solidFill>
              </a:rPr>
              <a:t>Страховые </a:t>
            </a:r>
            <a:r>
              <a:rPr lang="ru-RU" sz="1200" dirty="0" smtClean="0">
                <a:solidFill>
                  <a:schemeClr val="tx1"/>
                </a:solidFill>
              </a:rPr>
              <a:t>(перестраховочные организации)</a:t>
            </a:r>
            <a:r>
              <a:rPr lang="en-US" sz="1200" dirty="0" smtClean="0">
                <a:solidFill>
                  <a:schemeClr val="tx1"/>
                </a:solidFill>
              </a:rPr>
              <a:t>; </a:t>
            </a:r>
            <a:r>
              <a:rPr lang="ru-RU" sz="1200" dirty="0" smtClean="0">
                <a:solidFill>
                  <a:schemeClr val="tx1"/>
                </a:solidFill>
              </a:rPr>
              <a:t>Профессиональные участники рынка ценных бумаг, центральный депозитарий</a:t>
            </a:r>
            <a:r>
              <a:rPr lang="en-US" sz="1200" dirty="0" smtClean="0">
                <a:solidFill>
                  <a:schemeClr val="tx1"/>
                </a:solidFill>
              </a:rPr>
              <a:t>; </a:t>
            </a:r>
            <a:r>
              <a:rPr lang="kk-KZ" sz="1200" dirty="0" smtClean="0">
                <a:solidFill>
                  <a:schemeClr val="tx1"/>
                </a:solidFill>
              </a:rPr>
              <a:t>НПФ</a:t>
            </a:r>
            <a:r>
              <a:rPr lang="en-US" sz="1200" dirty="0" smtClean="0">
                <a:solidFill>
                  <a:schemeClr val="tx1"/>
                </a:solidFill>
              </a:rPr>
              <a:t>; </a:t>
            </a:r>
            <a:r>
              <a:rPr lang="ru-RU" sz="1200" dirty="0" smtClean="0">
                <a:solidFill>
                  <a:schemeClr val="tx1"/>
                </a:solidFill>
              </a:rPr>
              <a:t>Операторы почты</a:t>
            </a:r>
            <a:r>
              <a:rPr lang="en-US" sz="1200" dirty="0" smtClean="0">
                <a:solidFill>
                  <a:schemeClr val="tx1"/>
                </a:solidFill>
              </a:rPr>
              <a:t>;</a:t>
            </a:r>
            <a:r>
              <a:rPr lang="ru-RU" sz="1200" dirty="0" smtClean="0">
                <a:solidFill>
                  <a:schemeClr val="tx1"/>
                </a:solidFill>
              </a:rPr>
              <a:t> оказывающие услуги по переводу денег;</a:t>
            </a:r>
          </a:p>
          <a:p>
            <a:pPr algn="ctr"/>
            <a:r>
              <a:rPr lang="ru-RU" sz="1200" dirty="0" err="1" smtClean="0">
                <a:solidFill>
                  <a:srgbClr val="0070C0"/>
                </a:solidFill>
              </a:rPr>
              <a:t>Микрофинансовые</a:t>
            </a:r>
            <a:r>
              <a:rPr lang="ru-RU" sz="1200" dirty="0" smtClean="0">
                <a:solidFill>
                  <a:srgbClr val="0070C0"/>
                </a:solidFill>
              </a:rPr>
              <a:t> организации;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Биржи, платежные </a:t>
            </a:r>
            <a:r>
              <a:rPr lang="ru-RU" sz="1200" dirty="0" err="1" smtClean="0">
                <a:solidFill>
                  <a:schemeClr val="tx1"/>
                </a:solidFill>
              </a:rPr>
              <a:t>орг-ции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928794" y="3571876"/>
            <a:ext cx="1357322" cy="3529532"/>
          </a:xfrm>
          <a:prstGeom prst="round2Diag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Нотариусы Адвокаты, другие независимые специалисты по юридическим вопросам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357554" y="3571876"/>
            <a:ext cx="1500198" cy="3529532"/>
          </a:xfrm>
          <a:prstGeom prst="round2Diag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Аудиторские организации</a:t>
            </a:r>
            <a:r>
              <a:rPr lang="en-US" sz="1200" dirty="0" smtClean="0">
                <a:solidFill>
                  <a:schemeClr val="tx1"/>
                </a:solidFill>
              </a:rPr>
              <a:t>;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Организаторы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лотерей;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Бухгалтерские организации и профессиональные бухгалтеры, </a:t>
            </a:r>
            <a:r>
              <a:rPr lang="ru-RU" sz="1200" dirty="0" err="1" smtClean="0">
                <a:solidFill>
                  <a:srgbClr val="0070C0"/>
                </a:solidFill>
              </a:rPr>
              <a:t>осуще-ие</a:t>
            </a:r>
            <a:r>
              <a:rPr lang="ru-RU" sz="1200" dirty="0" smtClean="0">
                <a:solidFill>
                  <a:srgbClr val="0070C0"/>
                </a:solidFill>
              </a:rPr>
              <a:t> предпринимательскую деятельность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5110146" y="3551957"/>
            <a:ext cx="1143008" cy="3529532"/>
          </a:xfrm>
          <a:prstGeom prst="round2Diag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Организаторы игорного бизнеса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1500166" y="428604"/>
            <a:ext cx="3500462" cy="1643074"/>
          </a:xfrm>
          <a:prstGeom prst="bentArrow">
            <a:avLst>
              <a:gd name="adj1" fmla="val 18352"/>
              <a:gd name="adj2" fmla="val 21243"/>
              <a:gd name="adj3" fmla="val 25000"/>
              <a:gd name="adj4" fmla="val 49686"/>
            </a:avLst>
          </a:prstGeom>
          <a:scene3d>
            <a:camera prst="perspectiveHeroicExtremeRightFacing"/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4"/>
            </a:contourClr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Субъекты финансового мониторинга: 18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2" name="Picture 2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257176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500826" y="3571876"/>
            <a:ext cx="2391654" cy="3529532"/>
          </a:xfrm>
          <a:prstGeom prst="round2Diag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- ИП и юр лица, осуществляющие лизинговую деятельность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-Ломбарды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-ИП и юр лица, осуществляющие операции с драгметаллами </a:t>
            </a:r>
            <a:r>
              <a:rPr lang="ru-RU" sz="1200" dirty="0" err="1" smtClean="0">
                <a:solidFill>
                  <a:srgbClr val="FF0000"/>
                </a:solidFill>
              </a:rPr>
              <a:t>драгкамнями</a:t>
            </a:r>
            <a:r>
              <a:rPr lang="ru-RU" sz="1200" dirty="0" smtClean="0">
                <a:solidFill>
                  <a:srgbClr val="FF0000"/>
                </a:solidFill>
              </a:rPr>
              <a:t> и </a:t>
            </a:r>
            <a:r>
              <a:rPr lang="ru-RU" sz="1200" dirty="0" err="1" smtClean="0">
                <a:solidFill>
                  <a:srgbClr val="FF0000"/>
                </a:solidFill>
              </a:rPr>
              <a:t>юв</a:t>
            </a:r>
            <a:r>
              <a:rPr lang="ru-RU" sz="1200" dirty="0" smtClean="0">
                <a:solidFill>
                  <a:srgbClr val="FF0000"/>
                </a:solidFill>
              </a:rPr>
              <a:t> изделиями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-ИП и юр лица, оказывающие </a:t>
            </a:r>
            <a:r>
              <a:rPr lang="ru-RU" sz="1200" dirty="0" err="1" smtClean="0">
                <a:solidFill>
                  <a:srgbClr val="FF0000"/>
                </a:solidFill>
              </a:rPr>
              <a:t>посредн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услуги от сделок купли-продажи недвижимого имущества</a:t>
            </a: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34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214554"/>
            <a:ext cx="857256" cy="714380"/>
          </a:xfrm>
          <a:prstGeom prst="rect">
            <a:avLst/>
          </a:prstGeom>
          <a:noFill/>
        </p:spPr>
      </p:pic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6500826" y="2928934"/>
            <a:ext cx="2391654" cy="571504"/>
          </a:xfrm>
          <a:prstGeom prst="round2Diag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---</a:t>
            </a:r>
            <a:endParaRPr lang="ru-RU" dirty="0"/>
          </a:p>
        </p:txBody>
      </p:sp>
      <p:pic>
        <p:nvPicPr>
          <p:cNvPr id="21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14554"/>
            <a:ext cx="857256" cy="714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0" y="0"/>
            <a:ext cx="7929563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Закон Республики Казахстан «О противодействии легализации (отмыванию) доходов, полученных незаконным путем, и финансированию»</a:t>
            </a:r>
          </a:p>
          <a:p>
            <a:pPr algn="r">
              <a:defRPr/>
            </a:pPr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от 28 августа 2009 </a:t>
            </a:r>
            <a:r>
              <a:rPr lang="ru-RU" sz="1400" b="1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года с изменениями от 10 июня 2014 года</a:t>
            </a:r>
            <a:endParaRPr lang="ru-RU" sz="1400" b="1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1214438"/>
            <a:ext cx="2643188" cy="42862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Субъекты и операции 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643188" y="1500188"/>
            <a:ext cx="6000750" cy="492125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 smtClean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1) 20 (пороговых) операций </a:t>
            </a: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 деньгами и (или) иным имуществом, подлежащих финансовому </a:t>
            </a:r>
            <a:r>
              <a:rPr lang="ru-RU" sz="1300" dirty="0" smtClean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мониторингу, 2) подозрительные операций</a:t>
            </a:r>
            <a:endParaRPr lang="ru-RU" sz="1300" dirty="0">
              <a:solidFill>
                <a:srgbClr val="009DD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43188" y="1214438"/>
            <a:ext cx="6000750" cy="292100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 smtClean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300" dirty="0" smtClean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субъектов финансового мониторинга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43188" y="3071813"/>
            <a:ext cx="6000750" cy="1216025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Процедуры финансового мониторинга для субъектов:</a:t>
            </a:r>
          </a:p>
          <a:p>
            <a:pPr>
              <a:defRPr/>
            </a:pPr>
            <a:r>
              <a:rPr lang="ru-RU" sz="12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 Правила внутреннего контроля;</a:t>
            </a:r>
            <a:br>
              <a:rPr lang="ru-RU" sz="12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2. Надлежащая проверка клиентов;</a:t>
            </a:r>
          </a:p>
          <a:p>
            <a:pPr>
              <a:defRPr/>
            </a:pPr>
            <a:r>
              <a:rPr lang="ru-RU" sz="12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3. Сбор сведений и документов о клиентах;</a:t>
            </a:r>
            <a:br>
              <a:rPr lang="ru-RU" sz="12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4. Отказ в проведении операции;</a:t>
            </a:r>
          </a:p>
          <a:p>
            <a:pPr>
              <a:defRPr/>
            </a:pPr>
            <a:r>
              <a:rPr lang="ru-RU" sz="12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5. Ответственность субъектов финансового мониторинга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43174" y="2143116"/>
            <a:ext cx="6000750" cy="292100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Формирование перечня оффшорных зон 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643174" y="2428868"/>
            <a:ext cx="6000750" cy="492125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Формирование перечня организаций и лиц, связанных с финансированием терроризма и экстремизма 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643188" y="5072063"/>
            <a:ext cx="6000750" cy="292100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Передача информации в Генеральную прокуратуру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43188" y="4786313"/>
            <a:ext cx="6000750" cy="292100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Принятие решения о приостановлении операций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643188" y="4286250"/>
            <a:ext cx="6000750" cy="492125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Направление в Комитет сообщений субъектами финансового мониторинга о пороговой или подозрительной операции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43188" y="5857875"/>
            <a:ext cx="6000750" cy="492125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Контроль за исполнением субъектами финансового мониторинга Закона осуществляют  регуляторы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643188" y="6365875"/>
            <a:ext cx="6000750" cy="492125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Ответственность работников Комитета за разглашение полученной информации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643188" y="5357813"/>
            <a:ext cx="6000750" cy="492125"/>
          </a:xfrm>
          <a:prstGeom prst="rect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Передача информации Генеральной прокуратурой в специальные государственные и правоохранительные органы 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0" y="5857875"/>
            <a:ext cx="2643188" cy="357188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Контроль 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0" y="2214563"/>
            <a:ext cx="2643188" cy="42862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Перечни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0" y="3071813"/>
            <a:ext cx="2643188" cy="42862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Процедуры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0" y="4286250"/>
            <a:ext cx="2643188" cy="42862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Приостановление 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0" y="6429375"/>
            <a:ext cx="2643188" cy="357188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Ответственность</a:t>
            </a:r>
          </a:p>
        </p:txBody>
      </p:sp>
      <p:pic>
        <p:nvPicPr>
          <p:cNvPr id="9237" name="Рисунок 4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3573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2684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6422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функции КФМ МФ РК</a:t>
            </a:r>
            <a:endParaRPr lang="ru-RU" sz="3200" b="1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57224" y="1000108"/>
          <a:ext cx="7786742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0346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285884"/>
          </a:xfrm>
          <a:ln>
            <a:solidFill>
              <a:schemeClr val="tx2">
                <a:lumMod val="10000"/>
              </a:schemeClr>
            </a:solidFill>
          </a:ln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40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информации</a:t>
            </a:r>
            <a:r>
              <a:rPr lang="ru-RU" sz="40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поступающей в КФМ</a:t>
            </a:r>
            <a:endParaRPr lang="ru-RU" sz="40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28625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643174" y="5500702"/>
            <a:ext cx="571504" cy="4286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715008" y="4786322"/>
            <a:ext cx="135732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964645" y="3321843"/>
            <a:ext cx="1357322" cy="8572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85720" y="5357826"/>
            <a:ext cx="2286016" cy="121444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Подозрительные операции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3643314"/>
            <a:ext cx="1643074" cy="135732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/>
              <a:t>Финансирование тероризма и (или) экстремизма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00166" y="1714488"/>
            <a:ext cx="1928826" cy="12144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Пороговые операции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86182" y="5857892"/>
            <a:ext cx="1643074" cy="78579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БД КФМ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96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Loner\Рабочий стол\Kuralay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476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412875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971550" y="1412875"/>
            <a:ext cx="760095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aramond" pitchFamily="18" charset="0"/>
                <a:ea typeface="+mj-ea"/>
                <a:cs typeface="Times New Roman" pitchFamily="18" charset="0"/>
              </a:rPr>
              <a:t>Информация используемая для анализа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95288" y="3752850"/>
            <a:ext cx="2038350" cy="1247775"/>
          </a:xfrm>
          <a:custGeom>
            <a:avLst/>
            <a:gdLst>
              <a:gd name="connsiteX0" fmla="*/ 0 w 2038158"/>
              <a:gd name="connsiteY0" fmla="*/ 124820 h 1248198"/>
              <a:gd name="connsiteX1" fmla="*/ 36559 w 2038158"/>
              <a:gd name="connsiteY1" fmla="*/ 36559 h 1248198"/>
              <a:gd name="connsiteX2" fmla="*/ 124820 w 2038158"/>
              <a:gd name="connsiteY2" fmla="*/ 0 h 1248198"/>
              <a:gd name="connsiteX3" fmla="*/ 1913338 w 2038158"/>
              <a:gd name="connsiteY3" fmla="*/ 0 h 1248198"/>
              <a:gd name="connsiteX4" fmla="*/ 2001599 w 2038158"/>
              <a:gd name="connsiteY4" fmla="*/ 36559 h 1248198"/>
              <a:gd name="connsiteX5" fmla="*/ 2038158 w 2038158"/>
              <a:gd name="connsiteY5" fmla="*/ 124820 h 1248198"/>
              <a:gd name="connsiteX6" fmla="*/ 2038158 w 2038158"/>
              <a:gd name="connsiteY6" fmla="*/ 1123378 h 1248198"/>
              <a:gd name="connsiteX7" fmla="*/ 2001599 w 2038158"/>
              <a:gd name="connsiteY7" fmla="*/ 1211639 h 1248198"/>
              <a:gd name="connsiteX8" fmla="*/ 1913338 w 2038158"/>
              <a:gd name="connsiteY8" fmla="*/ 1248198 h 1248198"/>
              <a:gd name="connsiteX9" fmla="*/ 124820 w 2038158"/>
              <a:gd name="connsiteY9" fmla="*/ 1248198 h 1248198"/>
              <a:gd name="connsiteX10" fmla="*/ 36559 w 2038158"/>
              <a:gd name="connsiteY10" fmla="*/ 1211639 h 1248198"/>
              <a:gd name="connsiteX11" fmla="*/ 0 w 2038158"/>
              <a:gd name="connsiteY11" fmla="*/ 1123378 h 1248198"/>
              <a:gd name="connsiteX12" fmla="*/ 0 w 2038158"/>
              <a:gd name="connsiteY12" fmla="*/ 124820 h 12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158" h="1248198">
                <a:moveTo>
                  <a:pt x="0" y="124820"/>
                </a:moveTo>
                <a:cubicBezTo>
                  <a:pt x="0" y="91716"/>
                  <a:pt x="13151" y="59967"/>
                  <a:pt x="36559" y="36559"/>
                </a:cubicBezTo>
                <a:cubicBezTo>
                  <a:pt x="59967" y="13151"/>
                  <a:pt x="91716" y="0"/>
                  <a:pt x="124820" y="0"/>
                </a:cubicBezTo>
                <a:lnTo>
                  <a:pt x="1913338" y="0"/>
                </a:lnTo>
                <a:cubicBezTo>
                  <a:pt x="1946442" y="0"/>
                  <a:pt x="1978191" y="13151"/>
                  <a:pt x="2001599" y="36559"/>
                </a:cubicBezTo>
                <a:cubicBezTo>
                  <a:pt x="2025007" y="59967"/>
                  <a:pt x="2038158" y="91716"/>
                  <a:pt x="2038158" y="124820"/>
                </a:cubicBezTo>
                <a:lnTo>
                  <a:pt x="2038158" y="1123378"/>
                </a:lnTo>
                <a:cubicBezTo>
                  <a:pt x="2038158" y="1156482"/>
                  <a:pt x="2025007" y="1188231"/>
                  <a:pt x="2001599" y="1211639"/>
                </a:cubicBezTo>
                <a:cubicBezTo>
                  <a:pt x="1978191" y="1235047"/>
                  <a:pt x="1946442" y="1248198"/>
                  <a:pt x="1913338" y="1248198"/>
                </a:cubicBezTo>
                <a:lnTo>
                  <a:pt x="124820" y="1248198"/>
                </a:lnTo>
                <a:cubicBezTo>
                  <a:pt x="91716" y="1248198"/>
                  <a:pt x="59967" y="1235047"/>
                  <a:pt x="36559" y="1211639"/>
                </a:cubicBezTo>
                <a:cubicBezTo>
                  <a:pt x="13151" y="1188231"/>
                  <a:pt x="0" y="1156482"/>
                  <a:pt x="0" y="1123378"/>
                </a:cubicBezTo>
                <a:lnTo>
                  <a:pt x="0" y="12482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1798" tIns="51798" rIns="51798" bIns="51798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latin typeface="Garamond" pitchFamily="18" charset="0"/>
              </a:rPr>
              <a:t>Источники</a:t>
            </a:r>
            <a:r>
              <a:rPr lang="en-GB" sz="2400" dirty="0">
                <a:latin typeface="Garamond" pitchFamily="18" charset="0"/>
              </a:rPr>
              <a:t> </a:t>
            </a:r>
            <a:r>
              <a:rPr lang="ru-RU" sz="2400" dirty="0">
                <a:latin typeface="Garamond" pitchFamily="18" charset="0"/>
              </a:rPr>
              <a:t>информации</a:t>
            </a:r>
          </a:p>
        </p:txBody>
      </p:sp>
      <p:sp>
        <p:nvSpPr>
          <p:cNvPr id="14" name="Полилиния 13"/>
          <p:cNvSpPr/>
          <p:nvPr/>
        </p:nvSpPr>
        <p:spPr>
          <a:xfrm rot="17108631">
            <a:off x="1700212" y="3406776"/>
            <a:ext cx="1984375" cy="25400"/>
          </a:xfrm>
          <a:custGeom>
            <a:avLst/>
            <a:gdLst>
              <a:gd name="connsiteX0" fmla="*/ 0 w 1984090"/>
              <a:gd name="connsiteY0" fmla="*/ 12775 h 25551"/>
              <a:gd name="connsiteX1" fmla="*/ 1984090 w 1984090"/>
              <a:gd name="connsiteY1" fmla="*/ 12775 h 2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4090" h="25551">
                <a:moveTo>
                  <a:pt x="0" y="12775"/>
                </a:moveTo>
                <a:lnTo>
                  <a:pt x="1984090" y="12775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55143" tIns="-36827" rIns="955143" bIns="-36827" spcCol="1270" anchor="ctr"/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700"/>
          </a:p>
        </p:txBody>
      </p:sp>
      <p:sp>
        <p:nvSpPr>
          <p:cNvPr id="15" name="Полилиния 14"/>
          <p:cNvSpPr/>
          <p:nvPr/>
        </p:nvSpPr>
        <p:spPr>
          <a:xfrm>
            <a:off x="2952750" y="2144713"/>
            <a:ext cx="5610225" cy="635000"/>
          </a:xfrm>
          <a:custGeom>
            <a:avLst/>
            <a:gdLst>
              <a:gd name="connsiteX0" fmla="*/ 0 w 5610311"/>
              <a:gd name="connsiteY0" fmla="*/ 63517 h 635173"/>
              <a:gd name="connsiteX1" fmla="*/ 18604 w 5610311"/>
              <a:gd name="connsiteY1" fmla="*/ 18604 h 635173"/>
              <a:gd name="connsiteX2" fmla="*/ 63517 w 5610311"/>
              <a:gd name="connsiteY2" fmla="*/ 0 h 635173"/>
              <a:gd name="connsiteX3" fmla="*/ 5546794 w 5610311"/>
              <a:gd name="connsiteY3" fmla="*/ 0 h 635173"/>
              <a:gd name="connsiteX4" fmla="*/ 5591707 w 5610311"/>
              <a:gd name="connsiteY4" fmla="*/ 18604 h 635173"/>
              <a:gd name="connsiteX5" fmla="*/ 5610311 w 5610311"/>
              <a:gd name="connsiteY5" fmla="*/ 63517 h 635173"/>
              <a:gd name="connsiteX6" fmla="*/ 5610311 w 5610311"/>
              <a:gd name="connsiteY6" fmla="*/ 571656 h 635173"/>
              <a:gd name="connsiteX7" fmla="*/ 5591707 w 5610311"/>
              <a:gd name="connsiteY7" fmla="*/ 616569 h 635173"/>
              <a:gd name="connsiteX8" fmla="*/ 5546794 w 5610311"/>
              <a:gd name="connsiteY8" fmla="*/ 635173 h 635173"/>
              <a:gd name="connsiteX9" fmla="*/ 63517 w 5610311"/>
              <a:gd name="connsiteY9" fmla="*/ 635173 h 635173"/>
              <a:gd name="connsiteX10" fmla="*/ 18604 w 5610311"/>
              <a:gd name="connsiteY10" fmla="*/ 616569 h 635173"/>
              <a:gd name="connsiteX11" fmla="*/ 0 w 5610311"/>
              <a:gd name="connsiteY11" fmla="*/ 571656 h 635173"/>
              <a:gd name="connsiteX12" fmla="*/ 0 w 5610311"/>
              <a:gd name="connsiteY12" fmla="*/ 63517 h 6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0311" h="635173">
                <a:moveTo>
                  <a:pt x="0" y="63517"/>
                </a:moveTo>
                <a:cubicBezTo>
                  <a:pt x="0" y="46671"/>
                  <a:pt x="6692" y="30515"/>
                  <a:pt x="18604" y="18604"/>
                </a:cubicBezTo>
                <a:cubicBezTo>
                  <a:pt x="30516" y="6692"/>
                  <a:pt x="46672" y="0"/>
                  <a:pt x="63517" y="0"/>
                </a:cubicBezTo>
                <a:lnTo>
                  <a:pt x="5546794" y="0"/>
                </a:lnTo>
                <a:cubicBezTo>
                  <a:pt x="5563640" y="0"/>
                  <a:pt x="5579796" y="6692"/>
                  <a:pt x="5591707" y="18604"/>
                </a:cubicBezTo>
                <a:cubicBezTo>
                  <a:pt x="5603619" y="30516"/>
                  <a:pt x="5610311" y="46672"/>
                  <a:pt x="5610311" y="63517"/>
                </a:cubicBezTo>
                <a:lnTo>
                  <a:pt x="5610311" y="571656"/>
                </a:lnTo>
                <a:cubicBezTo>
                  <a:pt x="5610311" y="588502"/>
                  <a:pt x="5603619" y="604658"/>
                  <a:pt x="5591707" y="616569"/>
                </a:cubicBezTo>
                <a:cubicBezTo>
                  <a:pt x="5579795" y="628481"/>
                  <a:pt x="5563639" y="635173"/>
                  <a:pt x="5546794" y="635173"/>
                </a:cubicBezTo>
                <a:lnTo>
                  <a:pt x="63517" y="635173"/>
                </a:lnTo>
                <a:cubicBezTo>
                  <a:pt x="46671" y="635173"/>
                  <a:pt x="30515" y="628481"/>
                  <a:pt x="18604" y="616569"/>
                </a:cubicBezTo>
                <a:cubicBezTo>
                  <a:pt x="6692" y="604657"/>
                  <a:pt x="0" y="588501"/>
                  <a:pt x="0" y="571656"/>
                </a:cubicBezTo>
                <a:lnTo>
                  <a:pt x="0" y="6351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34" tIns="30034" rIns="30034" bIns="3003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Субъекты финансового мониторинга (информация об операциях, дополнительная информация)</a:t>
            </a:r>
          </a:p>
        </p:txBody>
      </p:sp>
      <p:sp>
        <p:nvSpPr>
          <p:cNvPr id="16" name="Полилиния 15"/>
          <p:cNvSpPr/>
          <p:nvPr/>
        </p:nvSpPr>
        <p:spPr>
          <a:xfrm rot="17617780">
            <a:off x="2046287" y="3771901"/>
            <a:ext cx="1292225" cy="25400"/>
          </a:xfrm>
          <a:custGeom>
            <a:avLst/>
            <a:gdLst>
              <a:gd name="connsiteX0" fmla="*/ 0 w 1293163"/>
              <a:gd name="connsiteY0" fmla="*/ 12775 h 25551"/>
              <a:gd name="connsiteX1" fmla="*/ 1293163 w 1293163"/>
              <a:gd name="connsiteY1" fmla="*/ 12775 h 2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163" h="25551">
                <a:moveTo>
                  <a:pt x="0" y="12775"/>
                </a:moveTo>
                <a:lnTo>
                  <a:pt x="1293163" y="12775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26952" tIns="-19554" rIns="626952" bIns="-19554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00"/>
          </a:p>
        </p:txBody>
      </p:sp>
      <p:sp>
        <p:nvSpPr>
          <p:cNvPr id="17" name="Полилиния 16"/>
          <p:cNvSpPr/>
          <p:nvPr/>
        </p:nvSpPr>
        <p:spPr>
          <a:xfrm>
            <a:off x="2952750" y="2874963"/>
            <a:ext cx="5610225" cy="635000"/>
          </a:xfrm>
          <a:custGeom>
            <a:avLst/>
            <a:gdLst>
              <a:gd name="connsiteX0" fmla="*/ 0 w 5610311"/>
              <a:gd name="connsiteY0" fmla="*/ 63517 h 635173"/>
              <a:gd name="connsiteX1" fmla="*/ 18604 w 5610311"/>
              <a:gd name="connsiteY1" fmla="*/ 18604 h 635173"/>
              <a:gd name="connsiteX2" fmla="*/ 63517 w 5610311"/>
              <a:gd name="connsiteY2" fmla="*/ 0 h 635173"/>
              <a:gd name="connsiteX3" fmla="*/ 5546794 w 5610311"/>
              <a:gd name="connsiteY3" fmla="*/ 0 h 635173"/>
              <a:gd name="connsiteX4" fmla="*/ 5591707 w 5610311"/>
              <a:gd name="connsiteY4" fmla="*/ 18604 h 635173"/>
              <a:gd name="connsiteX5" fmla="*/ 5610311 w 5610311"/>
              <a:gd name="connsiteY5" fmla="*/ 63517 h 635173"/>
              <a:gd name="connsiteX6" fmla="*/ 5610311 w 5610311"/>
              <a:gd name="connsiteY6" fmla="*/ 571656 h 635173"/>
              <a:gd name="connsiteX7" fmla="*/ 5591707 w 5610311"/>
              <a:gd name="connsiteY7" fmla="*/ 616569 h 635173"/>
              <a:gd name="connsiteX8" fmla="*/ 5546794 w 5610311"/>
              <a:gd name="connsiteY8" fmla="*/ 635173 h 635173"/>
              <a:gd name="connsiteX9" fmla="*/ 63517 w 5610311"/>
              <a:gd name="connsiteY9" fmla="*/ 635173 h 635173"/>
              <a:gd name="connsiteX10" fmla="*/ 18604 w 5610311"/>
              <a:gd name="connsiteY10" fmla="*/ 616569 h 635173"/>
              <a:gd name="connsiteX11" fmla="*/ 0 w 5610311"/>
              <a:gd name="connsiteY11" fmla="*/ 571656 h 635173"/>
              <a:gd name="connsiteX12" fmla="*/ 0 w 5610311"/>
              <a:gd name="connsiteY12" fmla="*/ 63517 h 6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0311" h="635173">
                <a:moveTo>
                  <a:pt x="0" y="63517"/>
                </a:moveTo>
                <a:cubicBezTo>
                  <a:pt x="0" y="46671"/>
                  <a:pt x="6692" y="30515"/>
                  <a:pt x="18604" y="18604"/>
                </a:cubicBezTo>
                <a:cubicBezTo>
                  <a:pt x="30516" y="6692"/>
                  <a:pt x="46672" y="0"/>
                  <a:pt x="63517" y="0"/>
                </a:cubicBezTo>
                <a:lnTo>
                  <a:pt x="5546794" y="0"/>
                </a:lnTo>
                <a:cubicBezTo>
                  <a:pt x="5563640" y="0"/>
                  <a:pt x="5579796" y="6692"/>
                  <a:pt x="5591707" y="18604"/>
                </a:cubicBezTo>
                <a:cubicBezTo>
                  <a:pt x="5603619" y="30516"/>
                  <a:pt x="5610311" y="46672"/>
                  <a:pt x="5610311" y="63517"/>
                </a:cubicBezTo>
                <a:lnTo>
                  <a:pt x="5610311" y="571656"/>
                </a:lnTo>
                <a:cubicBezTo>
                  <a:pt x="5610311" y="588502"/>
                  <a:pt x="5603619" y="604658"/>
                  <a:pt x="5591707" y="616569"/>
                </a:cubicBezTo>
                <a:cubicBezTo>
                  <a:pt x="5579795" y="628481"/>
                  <a:pt x="5563639" y="635173"/>
                  <a:pt x="5546794" y="635173"/>
                </a:cubicBezTo>
                <a:lnTo>
                  <a:pt x="63517" y="635173"/>
                </a:lnTo>
                <a:cubicBezTo>
                  <a:pt x="46671" y="635173"/>
                  <a:pt x="30515" y="628481"/>
                  <a:pt x="18604" y="616569"/>
                </a:cubicBezTo>
                <a:cubicBezTo>
                  <a:pt x="6692" y="604657"/>
                  <a:pt x="0" y="588501"/>
                  <a:pt x="0" y="571656"/>
                </a:cubicBezTo>
                <a:lnTo>
                  <a:pt x="0" y="6351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34" tIns="30034" rIns="30034" bIns="3003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Регуляторы, другие государственные органы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ru-RU" dirty="0"/>
              <a:t> </a:t>
            </a:r>
          </a:p>
        </p:txBody>
      </p:sp>
      <p:sp>
        <p:nvSpPr>
          <p:cNvPr id="18" name="Полилиния 17"/>
          <p:cNvSpPr/>
          <p:nvPr/>
        </p:nvSpPr>
        <p:spPr>
          <a:xfrm rot="19126030">
            <a:off x="2347913" y="4137025"/>
            <a:ext cx="688975" cy="25400"/>
          </a:xfrm>
          <a:custGeom>
            <a:avLst/>
            <a:gdLst>
              <a:gd name="connsiteX0" fmla="*/ 0 w 689235"/>
              <a:gd name="connsiteY0" fmla="*/ 12775 h 25551"/>
              <a:gd name="connsiteX1" fmla="*/ 689235 w 689235"/>
              <a:gd name="connsiteY1" fmla="*/ 12775 h 2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9235" h="25551">
                <a:moveTo>
                  <a:pt x="0" y="12775"/>
                </a:moveTo>
                <a:lnTo>
                  <a:pt x="689235" y="12775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0086" tIns="-4455" rIns="340087" bIns="-4456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00"/>
          </a:p>
        </p:txBody>
      </p:sp>
      <p:sp>
        <p:nvSpPr>
          <p:cNvPr id="19" name="Полилиния 18"/>
          <p:cNvSpPr/>
          <p:nvPr/>
        </p:nvSpPr>
        <p:spPr>
          <a:xfrm>
            <a:off x="2952750" y="3605213"/>
            <a:ext cx="5610225" cy="635000"/>
          </a:xfrm>
          <a:custGeom>
            <a:avLst/>
            <a:gdLst>
              <a:gd name="connsiteX0" fmla="*/ 0 w 5610311"/>
              <a:gd name="connsiteY0" fmla="*/ 63517 h 635173"/>
              <a:gd name="connsiteX1" fmla="*/ 18604 w 5610311"/>
              <a:gd name="connsiteY1" fmla="*/ 18604 h 635173"/>
              <a:gd name="connsiteX2" fmla="*/ 63517 w 5610311"/>
              <a:gd name="connsiteY2" fmla="*/ 0 h 635173"/>
              <a:gd name="connsiteX3" fmla="*/ 5546794 w 5610311"/>
              <a:gd name="connsiteY3" fmla="*/ 0 h 635173"/>
              <a:gd name="connsiteX4" fmla="*/ 5591707 w 5610311"/>
              <a:gd name="connsiteY4" fmla="*/ 18604 h 635173"/>
              <a:gd name="connsiteX5" fmla="*/ 5610311 w 5610311"/>
              <a:gd name="connsiteY5" fmla="*/ 63517 h 635173"/>
              <a:gd name="connsiteX6" fmla="*/ 5610311 w 5610311"/>
              <a:gd name="connsiteY6" fmla="*/ 571656 h 635173"/>
              <a:gd name="connsiteX7" fmla="*/ 5591707 w 5610311"/>
              <a:gd name="connsiteY7" fmla="*/ 616569 h 635173"/>
              <a:gd name="connsiteX8" fmla="*/ 5546794 w 5610311"/>
              <a:gd name="connsiteY8" fmla="*/ 635173 h 635173"/>
              <a:gd name="connsiteX9" fmla="*/ 63517 w 5610311"/>
              <a:gd name="connsiteY9" fmla="*/ 635173 h 635173"/>
              <a:gd name="connsiteX10" fmla="*/ 18604 w 5610311"/>
              <a:gd name="connsiteY10" fmla="*/ 616569 h 635173"/>
              <a:gd name="connsiteX11" fmla="*/ 0 w 5610311"/>
              <a:gd name="connsiteY11" fmla="*/ 571656 h 635173"/>
              <a:gd name="connsiteX12" fmla="*/ 0 w 5610311"/>
              <a:gd name="connsiteY12" fmla="*/ 63517 h 6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0311" h="635173">
                <a:moveTo>
                  <a:pt x="0" y="63517"/>
                </a:moveTo>
                <a:cubicBezTo>
                  <a:pt x="0" y="46671"/>
                  <a:pt x="6692" y="30515"/>
                  <a:pt x="18604" y="18604"/>
                </a:cubicBezTo>
                <a:cubicBezTo>
                  <a:pt x="30516" y="6692"/>
                  <a:pt x="46672" y="0"/>
                  <a:pt x="63517" y="0"/>
                </a:cubicBezTo>
                <a:lnTo>
                  <a:pt x="5546794" y="0"/>
                </a:lnTo>
                <a:cubicBezTo>
                  <a:pt x="5563640" y="0"/>
                  <a:pt x="5579796" y="6692"/>
                  <a:pt x="5591707" y="18604"/>
                </a:cubicBezTo>
                <a:cubicBezTo>
                  <a:pt x="5603619" y="30516"/>
                  <a:pt x="5610311" y="46672"/>
                  <a:pt x="5610311" y="63517"/>
                </a:cubicBezTo>
                <a:lnTo>
                  <a:pt x="5610311" y="571656"/>
                </a:lnTo>
                <a:cubicBezTo>
                  <a:pt x="5610311" y="588502"/>
                  <a:pt x="5603619" y="604658"/>
                  <a:pt x="5591707" y="616569"/>
                </a:cubicBezTo>
                <a:cubicBezTo>
                  <a:pt x="5579795" y="628481"/>
                  <a:pt x="5563639" y="635173"/>
                  <a:pt x="5546794" y="635173"/>
                </a:cubicBezTo>
                <a:lnTo>
                  <a:pt x="63517" y="635173"/>
                </a:lnTo>
                <a:cubicBezTo>
                  <a:pt x="46671" y="635173"/>
                  <a:pt x="30515" y="628481"/>
                  <a:pt x="18604" y="616569"/>
                </a:cubicBezTo>
                <a:cubicBezTo>
                  <a:pt x="6692" y="604657"/>
                  <a:pt x="0" y="588501"/>
                  <a:pt x="0" y="571656"/>
                </a:cubicBezTo>
                <a:lnTo>
                  <a:pt x="0" y="6351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34" tIns="30034" rIns="30034" bIns="3003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Правоохранительные органы</a:t>
            </a:r>
          </a:p>
        </p:txBody>
      </p:sp>
      <p:sp>
        <p:nvSpPr>
          <p:cNvPr id="20" name="Полилиния 19"/>
          <p:cNvSpPr/>
          <p:nvPr/>
        </p:nvSpPr>
        <p:spPr>
          <a:xfrm rot="1682893">
            <a:off x="2398713" y="4502150"/>
            <a:ext cx="587375" cy="25400"/>
          </a:xfrm>
          <a:custGeom>
            <a:avLst/>
            <a:gdLst>
              <a:gd name="connsiteX0" fmla="*/ 0 w 587308"/>
              <a:gd name="connsiteY0" fmla="*/ 12775 h 25551"/>
              <a:gd name="connsiteX1" fmla="*/ 587308 w 587308"/>
              <a:gd name="connsiteY1" fmla="*/ 12775 h 2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08" h="25551">
                <a:moveTo>
                  <a:pt x="0" y="12775"/>
                </a:moveTo>
                <a:lnTo>
                  <a:pt x="587308" y="12775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91671" tIns="-1907" rIns="291671" bIns="-1908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00"/>
          </a:p>
        </p:txBody>
      </p:sp>
      <p:sp>
        <p:nvSpPr>
          <p:cNvPr id="21" name="Полилиния 20"/>
          <p:cNvSpPr/>
          <p:nvPr/>
        </p:nvSpPr>
        <p:spPr>
          <a:xfrm>
            <a:off x="2952750" y="4335463"/>
            <a:ext cx="5610225" cy="635000"/>
          </a:xfrm>
          <a:custGeom>
            <a:avLst/>
            <a:gdLst>
              <a:gd name="connsiteX0" fmla="*/ 0 w 5610311"/>
              <a:gd name="connsiteY0" fmla="*/ 63517 h 635173"/>
              <a:gd name="connsiteX1" fmla="*/ 18604 w 5610311"/>
              <a:gd name="connsiteY1" fmla="*/ 18604 h 635173"/>
              <a:gd name="connsiteX2" fmla="*/ 63517 w 5610311"/>
              <a:gd name="connsiteY2" fmla="*/ 0 h 635173"/>
              <a:gd name="connsiteX3" fmla="*/ 5546794 w 5610311"/>
              <a:gd name="connsiteY3" fmla="*/ 0 h 635173"/>
              <a:gd name="connsiteX4" fmla="*/ 5591707 w 5610311"/>
              <a:gd name="connsiteY4" fmla="*/ 18604 h 635173"/>
              <a:gd name="connsiteX5" fmla="*/ 5610311 w 5610311"/>
              <a:gd name="connsiteY5" fmla="*/ 63517 h 635173"/>
              <a:gd name="connsiteX6" fmla="*/ 5610311 w 5610311"/>
              <a:gd name="connsiteY6" fmla="*/ 571656 h 635173"/>
              <a:gd name="connsiteX7" fmla="*/ 5591707 w 5610311"/>
              <a:gd name="connsiteY7" fmla="*/ 616569 h 635173"/>
              <a:gd name="connsiteX8" fmla="*/ 5546794 w 5610311"/>
              <a:gd name="connsiteY8" fmla="*/ 635173 h 635173"/>
              <a:gd name="connsiteX9" fmla="*/ 63517 w 5610311"/>
              <a:gd name="connsiteY9" fmla="*/ 635173 h 635173"/>
              <a:gd name="connsiteX10" fmla="*/ 18604 w 5610311"/>
              <a:gd name="connsiteY10" fmla="*/ 616569 h 635173"/>
              <a:gd name="connsiteX11" fmla="*/ 0 w 5610311"/>
              <a:gd name="connsiteY11" fmla="*/ 571656 h 635173"/>
              <a:gd name="connsiteX12" fmla="*/ 0 w 5610311"/>
              <a:gd name="connsiteY12" fmla="*/ 63517 h 6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0311" h="635173">
                <a:moveTo>
                  <a:pt x="0" y="63517"/>
                </a:moveTo>
                <a:cubicBezTo>
                  <a:pt x="0" y="46671"/>
                  <a:pt x="6692" y="30515"/>
                  <a:pt x="18604" y="18604"/>
                </a:cubicBezTo>
                <a:cubicBezTo>
                  <a:pt x="30516" y="6692"/>
                  <a:pt x="46672" y="0"/>
                  <a:pt x="63517" y="0"/>
                </a:cubicBezTo>
                <a:lnTo>
                  <a:pt x="5546794" y="0"/>
                </a:lnTo>
                <a:cubicBezTo>
                  <a:pt x="5563640" y="0"/>
                  <a:pt x="5579796" y="6692"/>
                  <a:pt x="5591707" y="18604"/>
                </a:cubicBezTo>
                <a:cubicBezTo>
                  <a:pt x="5603619" y="30516"/>
                  <a:pt x="5610311" y="46672"/>
                  <a:pt x="5610311" y="63517"/>
                </a:cubicBezTo>
                <a:lnTo>
                  <a:pt x="5610311" y="571656"/>
                </a:lnTo>
                <a:cubicBezTo>
                  <a:pt x="5610311" y="588502"/>
                  <a:pt x="5603619" y="604658"/>
                  <a:pt x="5591707" y="616569"/>
                </a:cubicBezTo>
                <a:cubicBezTo>
                  <a:pt x="5579795" y="628481"/>
                  <a:pt x="5563639" y="635173"/>
                  <a:pt x="5546794" y="635173"/>
                </a:cubicBezTo>
                <a:lnTo>
                  <a:pt x="63517" y="635173"/>
                </a:lnTo>
                <a:cubicBezTo>
                  <a:pt x="46671" y="635173"/>
                  <a:pt x="30515" y="628481"/>
                  <a:pt x="18604" y="616569"/>
                </a:cubicBezTo>
                <a:cubicBezTo>
                  <a:pt x="6692" y="604657"/>
                  <a:pt x="0" y="588501"/>
                  <a:pt x="0" y="571656"/>
                </a:cubicBezTo>
                <a:lnTo>
                  <a:pt x="0" y="6351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34" tIns="30034" rIns="30034" bIns="3003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Открытые источники информации</a:t>
            </a:r>
          </a:p>
        </p:txBody>
      </p:sp>
      <p:sp>
        <p:nvSpPr>
          <p:cNvPr id="22" name="Полилиния 21"/>
          <p:cNvSpPr/>
          <p:nvPr/>
        </p:nvSpPr>
        <p:spPr>
          <a:xfrm rot="3765292">
            <a:off x="2126456" y="4868069"/>
            <a:ext cx="1131888" cy="25400"/>
          </a:xfrm>
          <a:custGeom>
            <a:avLst/>
            <a:gdLst>
              <a:gd name="connsiteX0" fmla="*/ 0 w 1132224"/>
              <a:gd name="connsiteY0" fmla="*/ 12775 h 25551"/>
              <a:gd name="connsiteX1" fmla="*/ 1132224 w 1132224"/>
              <a:gd name="connsiteY1" fmla="*/ 12775 h 2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2224" h="25551">
                <a:moveTo>
                  <a:pt x="0" y="12775"/>
                </a:moveTo>
                <a:lnTo>
                  <a:pt x="1132224" y="12775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50506" tIns="-15530" rIns="550506" bIns="-15531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00"/>
          </a:p>
        </p:txBody>
      </p:sp>
      <p:sp>
        <p:nvSpPr>
          <p:cNvPr id="23" name="Полилиния 22"/>
          <p:cNvSpPr/>
          <p:nvPr/>
        </p:nvSpPr>
        <p:spPr>
          <a:xfrm>
            <a:off x="2952750" y="5065713"/>
            <a:ext cx="5610225" cy="635000"/>
          </a:xfrm>
          <a:custGeom>
            <a:avLst/>
            <a:gdLst>
              <a:gd name="connsiteX0" fmla="*/ 0 w 5610311"/>
              <a:gd name="connsiteY0" fmla="*/ 63517 h 635173"/>
              <a:gd name="connsiteX1" fmla="*/ 18604 w 5610311"/>
              <a:gd name="connsiteY1" fmla="*/ 18604 h 635173"/>
              <a:gd name="connsiteX2" fmla="*/ 63517 w 5610311"/>
              <a:gd name="connsiteY2" fmla="*/ 0 h 635173"/>
              <a:gd name="connsiteX3" fmla="*/ 5546794 w 5610311"/>
              <a:gd name="connsiteY3" fmla="*/ 0 h 635173"/>
              <a:gd name="connsiteX4" fmla="*/ 5591707 w 5610311"/>
              <a:gd name="connsiteY4" fmla="*/ 18604 h 635173"/>
              <a:gd name="connsiteX5" fmla="*/ 5610311 w 5610311"/>
              <a:gd name="connsiteY5" fmla="*/ 63517 h 635173"/>
              <a:gd name="connsiteX6" fmla="*/ 5610311 w 5610311"/>
              <a:gd name="connsiteY6" fmla="*/ 571656 h 635173"/>
              <a:gd name="connsiteX7" fmla="*/ 5591707 w 5610311"/>
              <a:gd name="connsiteY7" fmla="*/ 616569 h 635173"/>
              <a:gd name="connsiteX8" fmla="*/ 5546794 w 5610311"/>
              <a:gd name="connsiteY8" fmla="*/ 635173 h 635173"/>
              <a:gd name="connsiteX9" fmla="*/ 63517 w 5610311"/>
              <a:gd name="connsiteY9" fmla="*/ 635173 h 635173"/>
              <a:gd name="connsiteX10" fmla="*/ 18604 w 5610311"/>
              <a:gd name="connsiteY10" fmla="*/ 616569 h 635173"/>
              <a:gd name="connsiteX11" fmla="*/ 0 w 5610311"/>
              <a:gd name="connsiteY11" fmla="*/ 571656 h 635173"/>
              <a:gd name="connsiteX12" fmla="*/ 0 w 5610311"/>
              <a:gd name="connsiteY12" fmla="*/ 63517 h 6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0311" h="635173">
                <a:moveTo>
                  <a:pt x="0" y="63517"/>
                </a:moveTo>
                <a:cubicBezTo>
                  <a:pt x="0" y="46671"/>
                  <a:pt x="6692" y="30515"/>
                  <a:pt x="18604" y="18604"/>
                </a:cubicBezTo>
                <a:cubicBezTo>
                  <a:pt x="30516" y="6692"/>
                  <a:pt x="46672" y="0"/>
                  <a:pt x="63517" y="0"/>
                </a:cubicBezTo>
                <a:lnTo>
                  <a:pt x="5546794" y="0"/>
                </a:lnTo>
                <a:cubicBezTo>
                  <a:pt x="5563640" y="0"/>
                  <a:pt x="5579796" y="6692"/>
                  <a:pt x="5591707" y="18604"/>
                </a:cubicBezTo>
                <a:cubicBezTo>
                  <a:pt x="5603619" y="30516"/>
                  <a:pt x="5610311" y="46672"/>
                  <a:pt x="5610311" y="63517"/>
                </a:cubicBezTo>
                <a:lnTo>
                  <a:pt x="5610311" y="571656"/>
                </a:lnTo>
                <a:cubicBezTo>
                  <a:pt x="5610311" y="588502"/>
                  <a:pt x="5603619" y="604658"/>
                  <a:pt x="5591707" y="616569"/>
                </a:cubicBezTo>
                <a:cubicBezTo>
                  <a:pt x="5579795" y="628481"/>
                  <a:pt x="5563639" y="635173"/>
                  <a:pt x="5546794" y="635173"/>
                </a:cubicBezTo>
                <a:lnTo>
                  <a:pt x="63517" y="635173"/>
                </a:lnTo>
                <a:cubicBezTo>
                  <a:pt x="46671" y="635173"/>
                  <a:pt x="30515" y="628481"/>
                  <a:pt x="18604" y="616569"/>
                </a:cubicBezTo>
                <a:cubicBezTo>
                  <a:pt x="6692" y="604657"/>
                  <a:pt x="0" y="588501"/>
                  <a:pt x="0" y="571656"/>
                </a:cubicBezTo>
                <a:lnTo>
                  <a:pt x="0" y="6351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34" tIns="30034" rIns="30034" bIns="3003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latin typeface="Times New Roman" pitchFamily="18" charset="0"/>
              </a:rPr>
              <a:t>Internet</a:t>
            </a:r>
            <a:r>
              <a:rPr lang="ru-RU" dirty="0"/>
              <a:t>, коммерческие базы данных (</a:t>
            </a:r>
            <a:r>
              <a:rPr lang="en-US" dirty="0">
                <a:latin typeface="Times New Roman" pitchFamily="18" charset="0"/>
              </a:rPr>
              <a:t>World-Check, Lexis-Nexis</a:t>
            </a:r>
            <a:r>
              <a:rPr lang="ru-RU" dirty="0"/>
              <a:t>)</a:t>
            </a:r>
          </a:p>
        </p:txBody>
      </p:sp>
      <p:sp>
        <p:nvSpPr>
          <p:cNvPr id="24" name="Полилиния 23"/>
          <p:cNvSpPr/>
          <p:nvPr/>
        </p:nvSpPr>
        <p:spPr>
          <a:xfrm rot="4403109">
            <a:off x="1785937" y="5232401"/>
            <a:ext cx="1812925" cy="25400"/>
          </a:xfrm>
          <a:custGeom>
            <a:avLst/>
            <a:gdLst>
              <a:gd name="connsiteX0" fmla="*/ 0 w 1812745"/>
              <a:gd name="connsiteY0" fmla="*/ 12775 h 25551"/>
              <a:gd name="connsiteX1" fmla="*/ 1812745 w 1812745"/>
              <a:gd name="connsiteY1" fmla="*/ 12775 h 2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2745" h="25551">
                <a:moveTo>
                  <a:pt x="0" y="12775"/>
                </a:moveTo>
                <a:lnTo>
                  <a:pt x="1812745" y="12775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73754" tIns="-32544" rIns="873753" bIns="-32543" spcCol="1270" anchor="ctr"/>
          <a:lstStyle/>
          <a:p>
            <a:pPr algn="ctr" defTabSz="266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600"/>
          </a:p>
        </p:txBody>
      </p:sp>
      <p:sp>
        <p:nvSpPr>
          <p:cNvPr id="25" name="Полилиния 24"/>
          <p:cNvSpPr/>
          <p:nvPr/>
        </p:nvSpPr>
        <p:spPr>
          <a:xfrm>
            <a:off x="2952750" y="5795963"/>
            <a:ext cx="5610225" cy="635000"/>
          </a:xfrm>
          <a:custGeom>
            <a:avLst/>
            <a:gdLst>
              <a:gd name="connsiteX0" fmla="*/ 0 w 5610311"/>
              <a:gd name="connsiteY0" fmla="*/ 63517 h 635173"/>
              <a:gd name="connsiteX1" fmla="*/ 18604 w 5610311"/>
              <a:gd name="connsiteY1" fmla="*/ 18604 h 635173"/>
              <a:gd name="connsiteX2" fmla="*/ 63517 w 5610311"/>
              <a:gd name="connsiteY2" fmla="*/ 0 h 635173"/>
              <a:gd name="connsiteX3" fmla="*/ 5546794 w 5610311"/>
              <a:gd name="connsiteY3" fmla="*/ 0 h 635173"/>
              <a:gd name="connsiteX4" fmla="*/ 5591707 w 5610311"/>
              <a:gd name="connsiteY4" fmla="*/ 18604 h 635173"/>
              <a:gd name="connsiteX5" fmla="*/ 5610311 w 5610311"/>
              <a:gd name="connsiteY5" fmla="*/ 63517 h 635173"/>
              <a:gd name="connsiteX6" fmla="*/ 5610311 w 5610311"/>
              <a:gd name="connsiteY6" fmla="*/ 571656 h 635173"/>
              <a:gd name="connsiteX7" fmla="*/ 5591707 w 5610311"/>
              <a:gd name="connsiteY7" fmla="*/ 616569 h 635173"/>
              <a:gd name="connsiteX8" fmla="*/ 5546794 w 5610311"/>
              <a:gd name="connsiteY8" fmla="*/ 635173 h 635173"/>
              <a:gd name="connsiteX9" fmla="*/ 63517 w 5610311"/>
              <a:gd name="connsiteY9" fmla="*/ 635173 h 635173"/>
              <a:gd name="connsiteX10" fmla="*/ 18604 w 5610311"/>
              <a:gd name="connsiteY10" fmla="*/ 616569 h 635173"/>
              <a:gd name="connsiteX11" fmla="*/ 0 w 5610311"/>
              <a:gd name="connsiteY11" fmla="*/ 571656 h 635173"/>
              <a:gd name="connsiteX12" fmla="*/ 0 w 5610311"/>
              <a:gd name="connsiteY12" fmla="*/ 63517 h 6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0311" h="635173">
                <a:moveTo>
                  <a:pt x="0" y="63517"/>
                </a:moveTo>
                <a:cubicBezTo>
                  <a:pt x="0" y="46671"/>
                  <a:pt x="6692" y="30515"/>
                  <a:pt x="18604" y="18604"/>
                </a:cubicBezTo>
                <a:cubicBezTo>
                  <a:pt x="30516" y="6692"/>
                  <a:pt x="46672" y="0"/>
                  <a:pt x="63517" y="0"/>
                </a:cubicBezTo>
                <a:lnTo>
                  <a:pt x="5546794" y="0"/>
                </a:lnTo>
                <a:cubicBezTo>
                  <a:pt x="5563640" y="0"/>
                  <a:pt x="5579796" y="6692"/>
                  <a:pt x="5591707" y="18604"/>
                </a:cubicBezTo>
                <a:cubicBezTo>
                  <a:pt x="5603619" y="30516"/>
                  <a:pt x="5610311" y="46672"/>
                  <a:pt x="5610311" y="63517"/>
                </a:cubicBezTo>
                <a:lnTo>
                  <a:pt x="5610311" y="571656"/>
                </a:lnTo>
                <a:cubicBezTo>
                  <a:pt x="5610311" y="588502"/>
                  <a:pt x="5603619" y="604658"/>
                  <a:pt x="5591707" y="616569"/>
                </a:cubicBezTo>
                <a:cubicBezTo>
                  <a:pt x="5579795" y="628481"/>
                  <a:pt x="5563639" y="635173"/>
                  <a:pt x="5546794" y="635173"/>
                </a:cubicBezTo>
                <a:lnTo>
                  <a:pt x="63517" y="635173"/>
                </a:lnTo>
                <a:cubicBezTo>
                  <a:pt x="46671" y="635173"/>
                  <a:pt x="30515" y="628481"/>
                  <a:pt x="18604" y="616569"/>
                </a:cubicBezTo>
                <a:cubicBezTo>
                  <a:pt x="6692" y="604657"/>
                  <a:pt x="0" y="588501"/>
                  <a:pt x="0" y="571656"/>
                </a:cubicBezTo>
                <a:lnTo>
                  <a:pt x="0" y="6351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34" tIns="30034" rIns="30034" bIns="3003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Иностранные </a:t>
            </a:r>
            <a:r>
              <a:rPr lang="ru-RU" dirty="0" err="1"/>
              <a:t>ПФР</a:t>
            </a:r>
            <a:endParaRPr lang="ru-RU" dirty="0"/>
          </a:p>
        </p:txBody>
      </p:sp>
      <p:sp>
        <p:nvSpPr>
          <p:cNvPr id="17441" name="TextBox 25"/>
          <p:cNvSpPr txBox="1">
            <a:spLocks noChangeArrowheads="1"/>
          </p:cNvSpPr>
          <p:nvPr/>
        </p:nvSpPr>
        <p:spPr bwMode="auto">
          <a:xfrm>
            <a:off x="1476375" y="406400"/>
            <a:ext cx="5399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FCD904"/>
                </a:solidFill>
                <a:latin typeface="Times New Roman" pitchFamily="18" charset="0"/>
                <a:cs typeface="Times New Roman" pitchFamily="18" charset="0"/>
              </a:rPr>
              <a:t>Комитет по финансовому мониторингу</a:t>
            </a:r>
          </a:p>
          <a:p>
            <a:r>
              <a:rPr lang="kk-KZ" b="1">
                <a:solidFill>
                  <a:srgbClr val="FCD904"/>
                </a:solidFill>
                <a:latin typeface="Times New Roman" pitchFamily="18" charset="0"/>
                <a:cs typeface="Times New Roman" pitchFamily="18" charset="0"/>
              </a:rPr>
              <a:t>Министерства финансов Республики Казахстан</a:t>
            </a:r>
            <a:endParaRPr lang="ru-RU" b="1">
              <a:solidFill>
                <a:srgbClr val="FCD9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2" name="TextBox 26"/>
          <p:cNvSpPr txBox="1">
            <a:spLocks noChangeArrowheads="1"/>
          </p:cNvSpPr>
          <p:nvPr/>
        </p:nvSpPr>
        <p:spPr bwMode="auto">
          <a:xfrm>
            <a:off x="8604250" y="0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Garamond" pitchFamily="18" charset="0"/>
              </a:rPr>
              <a:t>1</a:t>
            </a:r>
            <a:r>
              <a:rPr lang="ru-RU" b="1">
                <a:latin typeface="Garamond" pitchFamily="18" charset="0"/>
              </a:rPr>
              <a:t>5</a:t>
            </a:r>
          </a:p>
        </p:txBody>
      </p:sp>
      <p:sp>
        <p:nvSpPr>
          <p:cNvPr id="26" name="Заголовок 4"/>
          <p:cNvSpPr>
            <a:spLocks noGrp="1"/>
          </p:cNvSpPr>
          <p:nvPr/>
        </p:nvSpPr>
        <p:spPr bwMode="auto">
          <a:xfrm>
            <a:off x="0" y="1964533"/>
            <a:ext cx="9144000" cy="292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03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5537</TotalTime>
  <Words>900</Words>
  <Application>Microsoft Office PowerPoint</Application>
  <PresentationFormat>Экран (4:3)</PresentationFormat>
  <Paragraphs>180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5_Поток</vt:lpstr>
      <vt:lpstr>Слайд 1</vt:lpstr>
      <vt:lpstr>Слайд 2</vt:lpstr>
      <vt:lpstr>Слайд 3</vt:lpstr>
      <vt:lpstr>Слайд 4</vt:lpstr>
      <vt:lpstr>Слайд 5</vt:lpstr>
      <vt:lpstr>Слайд 6</vt:lpstr>
      <vt:lpstr> Основные функции КФМ МФ РК</vt:lpstr>
      <vt:lpstr>Тип информации, поступающей в КФМ</vt:lpstr>
      <vt:lpstr>Слайд 9</vt:lpstr>
      <vt:lpstr>Приостановление подозрительной операции и направление информации о ней в правоохранительные органы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Мухамеджан</cp:lastModifiedBy>
  <cp:revision>473</cp:revision>
  <dcterms:created xsi:type="dcterms:W3CDTF">2010-09-20T03:44:59Z</dcterms:created>
  <dcterms:modified xsi:type="dcterms:W3CDTF">2018-08-20T02:49:45Z</dcterms:modified>
</cp:coreProperties>
</file>